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2" r:id="rId17"/>
    <p:sldId id="270" r:id="rId18"/>
    <p:sldId id="271" r:id="rId19"/>
    <p:sldId id="273" r:id="rId20"/>
    <p:sldId id="274" r:id="rId21"/>
    <p:sldId id="275" r:id="rId22"/>
    <p:sldId id="276" r:id="rId23"/>
    <p:sldId id="278" r:id="rId24"/>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5F9B90-0D10-47AE-BD23-F35145A46AE6}">
          <p14:sldIdLst>
            <p14:sldId id="256"/>
            <p14:sldId id="257"/>
            <p14:sldId id="258"/>
            <p14:sldId id="259"/>
            <p14:sldId id="260"/>
            <p14:sldId id="261"/>
            <p14:sldId id="262"/>
            <p14:sldId id="263"/>
            <p14:sldId id="264"/>
            <p14:sldId id="265"/>
            <p14:sldId id="266"/>
            <p14:sldId id="267"/>
          </p14:sldIdLst>
        </p14:section>
        <p14:section name="Untitled Section" id="{3FB694CD-9998-40B8-AE6E-BEBCFAB68659}">
          <p14:sldIdLst>
            <p14:sldId id="268"/>
            <p14:sldId id="269"/>
            <p14:sldId id="277"/>
            <p14:sldId id="272"/>
            <p14:sldId id="270"/>
            <p14:sldId id="271"/>
            <p14:sldId id="273"/>
            <p14:sldId id="274"/>
            <p14:sldId id="275"/>
            <p14:sldId id="276"/>
            <p14:sldId id="27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9" d="100"/>
          <a:sy n="89" d="100"/>
        </p:scale>
        <p:origin x="-84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ar-IQ"/>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189E8474-266A-49F3-BD9D-15D15B2EB328}"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19525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89E8474-266A-49F3-BD9D-15D15B2EB328}"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75114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89E8474-266A-49F3-BD9D-15D15B2EB328}"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197949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189E8474-266A-49F3-BD9D-15D15B2EB328}"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217958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9E8474-266A-49F3-BD9D-15D15B2EB328}" type="datetimeFigureOut">
              <a:rPr lang="ar-IQ" smtClean="0"/>
              <a:t>07/04/1445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403137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189E8474-266A-49F3-BD9D-15D15B2EB328}" type="datetimeFigureOut">
              <a:rPr lang="ar-IQ" smtClean="0"/>
              <a:t>07/04/1445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110741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189E8474-266A-49F3-BD9D-15D15B2EB328}" type="datetimeFigureOut">
              <a:rPr lang="ar-IQ" smtClean="0"/>
              <a:t>07/04/1445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367300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189E8474-266A-49F3-BD9D-15D15B2EB328}" type="datetimeFigureOut">
              <a:rPr lang="ar-IQ" smtClean="0"/>
              <a:t>07/04/1445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251934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E8474-266A-49F3-BD9D-15D15B2EB328}" type="datetimeFigureOut">
              <a:rPr lang="ar-IQ" smtClean="0"/>
              <a:t>07/04/1445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14151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9E8474-266A-49F3-BD9D-15D15B2EB328}" type="datetimeFigureOut">
              <a:rPr lang="ar-IQ" smtClean="0"/>
              <a:t>07/04/1445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139540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9E8474-266A-49F3-BD9D-15D15B2EB328}" type="datetimeFigureOut">
              <a:rPr lang="ar-IQ" smtClean="0"/>
              <a:t>07/04/1445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F6D5964-94AF-4131-8EA4-261EDC047F26}" type="slidenum">
              <a:rPr lang="ar-IQ" smtClean="0"/>
              <a:t>‹#›</a:t>
            </a:fld>
            <a:endParaRPr lang="ar-IQ"/>
          </a:p>
        </p:txBody>
      </p:sp>
    </p:spTree>
    <p:extLst>
      <p:ext uri="{BB962C8B-B14F-4D97-AF65-F5344CB8AC3E}">
        <p14:creationId xmlns:p14="http://schemas.microsoft.com/office/powerpoint/2010/main" val="14140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4767264"/>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189E8474-266A-49F3-BD9D-15D15B2EB328}" type="datetimeFigureOut">
              <a:rPr lang="ar-IQ" smtClean="0"/>
              <a:t>07/04/1445</a:t>
            </a:fld>
            <a:endParaRPr lang="ar-IQ"/>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4767264"/>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8F6D5964-94AF-4131-8EA4-261EDC047F26}" type="slidenum">
              <a:rPr lang="ar-IQ" smtClean="0"/>
              <a:t>‹#›</a:t>
            </a:fld>
            <a:endParaRPr lang="ar-IQ"/>
          </a:p>
        </p:txBody>
      </p:sp>
    </p:spTree>
    <p:extLst>
      <p:ext uri="{BB962C8B-B14F-4D97-AF65-F5344CB8AC3E}">
        <p14:creationId xmlns:p14="http://schemas.microsoft.com/office/powerpoint/2010/main" val="1646663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g" /><Relationship Id="rId1" Type="http://schemas.openxmlformats.org/officeDocument/2006/relationships/slideLayout" Target="../slideLayouts/slideLayout1.xml" /><Relationship Id="rId4" Type="http://schemas.microsoft.com/office/2007/relationships/hdphoto" Target="../media/hdphoto1.wdp"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microsoft.com/office/2007/relationships/hdphoto" Target="../media/hdphoto5.wdp"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9.emf"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0.em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1.jp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g" /><Relationship Id="rId1" Type="http://schemas.openxmlformats.org/officeDocument/2006/relationships/slideLayout" Target="../slideLayouts/slideLayout2.xml" /><Relationship Id="rId4" Type="http://schemas.microsoft.com/office/2007/relationships/hdphoto" Target="../media/hdphoto2.wdp" /></Relationships>
</file>

<file path=ppt/slides/_rels/slide7.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10.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7534"/>
            <a:ext cx="7772400" cy="1242138"/>
          </a:xfrm>
        </p:spPr>
        <p:txBody>
          <a:bodyPr>
            <a:noAutofit/>
          </a:bodyPr>
          <a:lstStyle/>
          <a:p>
            <a:pPr algn="ctr"/>
            <a:r>
              <a:rPr lang="en-US" b="1" dirty="0">
                <a:solidFill>
                  <a:srgbClr val="FF0000"/>
                </a:solidFill>
                <a:latin typeface="Times New Roman" panose="02020603050405020304" pitchFamily="18" charset="0"/>
                <a:cs typeface="Times New Roman" panose="02020603050405020304" pitchFamily="18" charset="0"/>
              </a:rPr>
              <a:t>Histology of pancreas</a:t>
            </a:r>
            <a:br>
              <a:rPr lang="en-US" b="1" dirty="0">
                <a:solidFill>
                  <a:srgbClr val="FF0000"/>
                </a:solidFill>
                <a:latin typeface="Times New Roman" panose="02020603050405020304" pitchFamily="18" charset="0"/>
                <a:cs typeface="Times New Roman" panose="02020603050405020304" pitchFamily="18" charset="0"/>
              </a:rPr>
            </a:br>
            <a:endParaRPr lang="ar-IQ"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409732"/>
            <a:ext cx="3996152" cy="2453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08104" y="2949793"/>
            <a:ext cx="3171911" cy="1577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urved Down Arrow 6"/>
          <p:cNvSpPr/>
          <p:nvPr/>
        </p:nvSpPr>
        <p:spPr>
          <a:xfrm>
            <a:off x="3872069" y="2468150"/>
            <a:ext cx="2808312" cy="594066"/>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IQ">
              <a:solidFill>
                <a:schemeClr val="tx1"/>
              </a:solidFill>
            </a:endParaRPr>
          </a:p>
        </p:txBody>
      </p:sp>
    </p:spTree>
    <p:extLst>
      <p:ext uri="{BB962C8B-B14F-4D97-AF65-F5344CB8AC3E}">
        <p14:creationId xmlns:p14="http://schemas.microsoft.com/office/powerpoint/2010/main" val="103017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FF0000"/>
                </a:solidFill>
                <a:latin typeface="Times New Roman" panose="02020603050405020304" pitchFamily="18" charset="0"/>
                <a:cs typeface="Times New Roman" panose="02020603050405020304" pitchFamily="18" charset="0"/>
              </a:rPr>
              <a:t>Histological structures of islets of Langerhans</a:t>
            </a:r>
            <a:endParaRPr lang="ar-IQ"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6073" y="993187"/>
            <a:ext cx="3682075" cy="3394075"/>
          </a:xfrm>
        </p:spPr>
      </p:pic>
      <p:sp>
        <p:nvSpPr>
          <p:cNvPr id="5" name="Rectangle 4"/>
          <p:cNvSpPr/>
          <p:nvPr/>
        </p:nvSpPr>
        <p:spPr>
          <a:xfrm>
            <a:off x="395536" y="1275606"/>
            <a:ext cx="4572000" cy="3323987"/>
          </a:xfrm>
          <a:prstGeom prst="rect">
            <a:avLst/>
          </a:prstGeom>
        </p:spPr>
        <p:txBody>
          <a:bodyPr>
            <a:spAutoFit/>
          </a:bodyPr>
          <a:lstStyle/>
          <a:p>
            <a:pPr algn="l">
              <a:lnSpc>
                <a:spcPct val="150000"/>
              </a:lnSpc>
            </a:pPr>
            <a:r>
              <a:rPr lang="ar-IQ"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poly peptide secretion )</a:t>
            </a:r>
            <a:r>
              <a:rPr lang="ar-IQ" sz="2000" b="1" dirty="0">
                <a:solidFill>
                  <a:srgbClr val="FF0000"/>
                </a:solidFill>
                <a:latin typeface="Times New Roman" panose="02020603050405020304" pitchFamily="18" charset="0"/>
                <a:cs typeface="Times New Roman" panose="02020603050405020304" pitchFamily="18" charset="0"/>
              </a:rPr>
              <a:t>) </a:t>
            </a:r>
            <a:r>
              <a:rPr lang="en-GB" sz="2000" b="1" dirty="0">
                <a:solidFill>
                  <a:srgbClr val="FF0000"/>
                </a:solidFill>
                <a:latin typeface="Times New Roman" panose="02020603050405020304" pitchFamily="18" charset="0"/>
                <a:cs typeface="Times New Roman" panose="02020603050405020304" pitchFamily="18" charset="0"/>
              </a:rPr>
              <a:t> TEM</a:t>
            </a:r>
          </a:p>
          <a:p>
            <a:pPr algn="l">
              <a:lnSpc>
                <a:spcPct val="150000"/>
              </a:lnSpc>
            </a:pPr>
            <a:r>
              <a:rPr lang="en-GB" sz="2000" dirty="0">
                <a:latin typeface="Times New Roman" panose="02020603050405020304" pitchFamily="18" charset="0"/>
                <a:cs typeface="Times New Roman" panose="02020603050405020304" pitchFamily="18" charset="0"/>
              </a:rPr>
              <a:t>-cell in Langerhans islet </a:t>
            </a:r>
          </a:p>
          <a:p>
            <a:pPr algn="l">
              <a:lnSpc>
                <a:spcPct val="150000"/>
              </a:lnSpc>
            </a:pPr>
            <a:r>
              <a:rPr lang="en-GB" sz="2000" dirty="0">
                <a:latin typeface="Times New Roman" panose="02020603050405020304" pitchFamily="18" charset="0"/>
                <a:cs typeface="Times New Roman" panose="02020603050405020304" pitchFamily="18" charset="0"/>
              </a:rPr>
              <a:t>-the nuclear shape (N) </a:t>
            </a:r>
          </a:p>
          <a:p>
            <a:pPr algn="l">
              <a:lnSpc>
                <a:spcPct val="150000"/>
              </a:lnSpc>
            </a:pPr>
            <a:r>
              <a:rPr lang="en-GB" sz="2000" dirty="0">
                <a:latin typeface="Times New Roman" panose="02020603050405020304" pitchFamily="18" charset="0"/>
                <a:cs typeface="Times New Roman" panose="02020603050405020304" pitchFamily="18" charset="0"/>
              </a:rPr>
              <a:t>-mitochondrial (M),</a:t>
            </a:r>
          </a:p>
          <a:p>
            <a:pPr algn="l">
              <a:lnSpc>
                <a:spcPct val="150000"/>
              </a:lnSpc>
            </a:pPr>
            <a:r>
              <a:rPr lang="en-GB" sz="2000" dirty="0">
                <a:latin typeface="Times New Roman" panose="02020603050405020304" pitchFamily="18" charset="0"/>
                <a:cs typeface="Times New Roman" panose="02020603050405020304" pitchFamily="18" charset="0"/>
              </a:rPr>
              <a:t> -rough endoplasmic reticulum (RER),</a:t>
            </a:r>
          </a:p>
          <a:p>
            <a:pPr algn="l">
              <a:lnSpc>
                <a:spcPct val="150000"/>
              </a:lnSpc>
            </a:pPr>
            <a:r>
              <a:rPr lang="en-GB" sz="2000" dirty="0">
                <a:latin typeface="Times New Roman" panose="02020603050405020304" pitchFamily="18" charset="0"/>
                <a:cs typeface="Times New Roman" panose="02020603050405020304" pitchFamily="18" charset="0"/>
              </a:rPr>
              <a:t> -Golgi body (G)</a:t>
            </a:r>
          </a:p>
          <a:p>
            <a:pPr algn="l">
              <a:lnSpc>
                <a:spcPct val="150000"/>
              </a:lnSpc>
            </a:pPr>
            <a:r>
              <a:rPr lang="en-GB" sz="2000" dirty="0">
                <a:latin typeface="Times New Roman" panose="02020603050405020304" pitchFamily="18" charset="0"/>
                <a:cs typeface="Times New Roman" panose="02020603050405020304" pitchFamily="18" charset="0"/>
              </a:rPr>
              <a:t> -secretory granules (SG)</a:t>
            </a:r>
          </a:p>
        </p:txBody>
      </p:sp>
    </p:spTree>
    <p:extLst>
      <p:ext uri="{BB962C8B-B14F-4D97-AF65-F5344CB8AC3E}">
        <p14:creationId xmlns:p14="http://schemas.microsoft.com/office/powerpoint/2010/main" val="9209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latin typeface="Times New Roman" panose="02020603050405020304" pitchFamily="18" charset="0"/>
                <a:cs typeface="Times New Roman" panose="02020603050405020304" pitchFamily="18" charset="0"/>
              </a:rPr>
              <a:t>Types of cells of islets of Langerhans</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200150"/>
            <a:ext cx="8291264" cy="3603847"/>
          </a:xfrm>
        </p:spPr>
        <p:txBody>
          <a:bodyPr>
            <a:normAutofit fontScale="77500" lnSpcReduction="20000"/>
          </a:bodyPr>
          <a:lstStyle/>
          <a:p>
            <a:pPr marL="0" indent="0" algn="l">
              <a:buNone/>
            </a:pPr>
            <a:r>
              <a:rPr lang="en-US" sz="2800" dirty="0">
                <a:latin typeface="Times New Roman" panose="02020603050405020304" pitchFamily="18" charset="0"/>
                <a:cs typeface="Times New Roman" panose="02020603050405020304" pitchFamily="18" charset="0"/>
              </a:rPr>
              <a:t>These have </a:t>
            </a:r>
            <a:r>
              <a:rPr lang="en-US" sz="2800" dirty="0">
                <a:solidFill>
                  <a:srgbClr val="FF0000"/>
                </a:solidFill>
                <a:latin typeface="Times New Roman" panose="02020603050405020304" pitchFamily="18" charset="0"/>
                <a:cs typeface="Times New Roman" panose="02020603050405020304" pitchFamily="18" charset="0"/>
              </a:rPr>
              <a:t>two </a:t>
            </a:r>
            <a:r>
              <a:rPr lang="en-US" sz="2800" b="1" u="sng" dirty="0">
                <a:solidFill>
                  <a:srgbClr val="00B050"/>
                </a:solidFill>
                <a:latin typeface="Times New Roman" panose="02020603050405020304" pitchFamily="18" charset="0"/>
                <a:cs typeface="Times New Roman" panose="02020603050405020304" pitchFamily="18" charset="0"/>
              </a:rPr>
              <a:t>main</a:t>
            </a:r>
            <a:r>
              <a:rPr lang="en-US" sz="2800" dirty="0">
                <a:solidFill>
                  <a:srgbClr val="FF0000"/>
                </a:solidFill>
                <a:latin typeface="Times New Roman" panose="02020603050405020304" pitchFamily="18" charset="0"/>
                <a:cs typeface="Times New Roman" panose="02020603050405020304" pitchFamily="18" charset="0"/>
              </a:rPr>
              <a:t> cell</a:t>
            </a:r>
          </a:p>
          <a:p>
            <a:pPr marL="0" indent="0" algn="l">
              <a:buNone/>
            </a:pPr>
            <a:r>
              <a:rPr lang="en-US" sz="2800" dirty="0">
                <a:latin typeface="Times New Roman" panose="02020603050405020304" pitchFamily="18" charset="0"/>
                <a:cs typeface="Times New Roman" panose="02020603050405020304" pitchFamily="18" charset="0"/>
              </a:rPr>
              <a:t>types: </a:t>
            </a:r>
          </a:p>
          <a:p>
            <a:pPr marL="0" indent="0" algn="l">
              <a:buNone/>
            </a:pPr>
            <a:r>
              <a:rPr lang="en-US" sz="2800"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Type A, or alpha</a:t>
            </a:r>
            <a:r>
              <a:rPr lang="en-US" sz="2800" dirty="0">
                <a:latin typeface="Times New Roman" panose="02020603050405020304" pitchFamily="18" charset="0"/>
                <a:cs typeface="Times New Roman" panose="02020603050405020304" pitchFamily="18" charset="0"/>
              </a:rPr>
              <a:t>, cells secreting glucagon (a polypeptide hormone secreted in response to hypoglycemia or to stimulation by growth hormone);</a:t>
            </a:r>
          </a:p>
          <a:p>
            <a:pPr marL="0" indent="0" algn="l">
              <a:buNone/>
            </a:pPr>
            <a:r>
              <a:rPr lang="en-US" sz="2800" b="1" dirty="0">
                <a:solidFill>
                  <a:srgbClr val="FF0000"/>
                </a:solidFill>
                <a:latin typeface="Times New Roman" panose="02020603050405020304" pitchFamily="18" charset="0"/>
                <a:cs typeface="Times New Roman" panose="02020603050405020304" pitchFamily="18" charset="0"/>
              </a:rPr>
              <a:t>* Type B, or beta</a:t>
            </a:r>
            <a:r>
              <a:rPr lang="en-US" sz="2800" dirty="0">
                <a:latin typeface="Times New Roman" panose="02020603050405020304" pitchFamily="18" charset="0"/>
                <a:cs typeface="Times New Roman" panose="02020603050405020304" pitchFamily="18" charset="0"/>
              </a:rPr>
              <a:t>, cells secreting insulin (a peptide hormone</a:t>
            </a:r>
          </a:p>
          <a:p>
            <a:pPr marL="0" indent="0" algn="l">
              <a:buNone/>
            </a:pPr>
            <a:r>
              <a:rPr lang="en-US" sz="2800" dirty="0">
                <a:latin typeface="Times New Roman" panose="02020603050405020304" pitchFamily="18" charset="0"/>
                <a:cs typeface="Times New Roman" panose="02020603050405020304" pitchFamily="18" charset="0"/>
              </a:rPr>
              <a:t>released into the blood in response to a rise in concentration of blood glucose or amino acids).</a:t>
            </a:r>
          </a:p>
          <a:p>
            <a:pPr marL="0" indent="0" algn="l">
              <a:buNone/>
            </a:pPr>
            <a:r>
              <a:rPr lang="en-US" sz="2800" b="1" u="sng" dirty="0">
                <a:solidFill>
                  <a:srgbClr val="00B050"/>
                </a:solidFill>
                <a:latin typeface="Times New Roman" panose="02020603050405020304" pitchFamily="18" charset="0"/>
                <a:cs typeface="Times New Roman" panose="02020603050405020304" pitchFamily="18" charset="0"/>
              </a:rPr>
              <a:t>*Rare</a:t>
            </a:r>
            <a:r>
              <a:rPr lang="en-US" sz="2800" u="sng" dirty="0">
                <a:latin typeface="Times New Roman" panose="02020603050405020304" pitchFamily="18" charset="0"/>
                <a:cs typeface="Times New Roman" panose="02020603050405020304" pitchFamily="18" charset="0"/>
              </a:rPr>
              <a:t> </a:t>
            </a:r>
          </a:p>
          <a:p>
            <a:pPr marL="0" indent="0" algn="l">
              <a:buNone/>
            </a:pPr>
            <a:r>
              <a:rPr lang="en-US" sz="2800" b="1" dirty="0">
                <a:solidFill>
                  <a:srgbClr val="FF0000"/>
                </a:solidFill>
                <a:latin typeface="Times New Roman" panose="02020603050405020304" pitchFamily="18" charset="0"/>
                <a:cs typeface="Times New Roman" panose="02020603050405020304" pitchFamily="18" charset="0"/>
              </a:rPr>
              <a:t>*D, or delta, </a:t>
            </a:r>
            <a:r>
              <a:rPr lang="en-US" sz="2800" dirty="0">
                <a:latin typeface="Times New Roman" panose="02020603050405020304" pitchFamily="18" charset="0"/>
                <a:cs typeface="Times New Roman" panose="02020603050405020304" pitchFamily="18" charset="0"/>
              </a:rPr>
              <a:t>cells secrete </a:t>
            </a:r>
            <a:r>
              <a:rPr lang="en-US" sz="2800" dirty="0" err="1">
                <a:latin typeface="Times New Roman" panose="02020603050405020304" pitchFamily="18" charset="0"/>
                <a:cs typeface="Times New Roman" panose="02020603050405020304" pitchFamily="18" charset="0"/>
              </a:rPr>
              <a:t>somatostatin</a:t>
            </a:r>
            <a:r>
              <a:rPr lang="en-US" sz="2800" dirty="0">
                <a:latin typeface="Times New Roman" panose="02020603050405020304" pitchFamily="18" charset="0"/>
                <a:cs typeface="Times New Roman" panose="02020603050405020304" pitchFamily="18" charset="0"/>
              </a:rPr>
              <a:t> </a:t>
            </a:r>
          </a:p>
          <a:p>
            <a:pPr marL="0" indent="0" algn="l">
              <a:buNone/>
            </a:pPr>
            <a:r>
              <a:rPr lang="en-US" sz="2800" b="1" dirty="0">
                <a:solidFill>
                  <a:srgbClr val="FF0000"/>
                </a:solidFill>
                <a:latin typeface="Times New Roman" panose="02020603050405020304" pitchFamily="18" charset="0"/>
                <a:cs typeface="Times New Roman" panose="02020603050405020304" pitchFamily="18" charset="0"/>
              </a:rPr>
              <a:t>*F cells </a:t>
            </a:r>
            <a:r>
              <a:rPr lang="en-US" sz="2800" dirty="0">
                <a:latin typeface="Times New Roman" panose="02020603050405020304" pitchFamily="18" charset="0"/>
                <a:cs typeface="Times New Roman" panose="02020603050405020304" pitchFamily="18" charset="0"/>
              </a:rPr>
              <a:t>secrete pancreatic polypeptide</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94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1-A or alpha cells</a:t>
            </a:r>
            <a:endParaRPr lang="ar-IQ" dirty="0"/>
          </a:p>
        </p:txBody>
      </p:sp>
      <p:sp>
        <p:nvSpPr>
          <p:cNvPr id="3" name="Content Placeholder 2"/>
          <p:cNvSpPr>
            <a:spLocks noGrp="1"/>
          </p:cNvSpPr>
          <p:nvPr>
            <p:ph idx="1"/>
          </p:nvPr>
        </p:nvSpPr>
        <p:spPr>
          <a:xfrm>
            <a:off x="457200" y="1200151"/>
            <a:ext cx="4042792" cy="3394472"/>
          </a:xfrm>
        </p:spPr>
        <p:txBody>
          <a:bodyPr>
            <a:normAutofit fontScale="92500" lnSpcReduction="20000"/>
          </a:bodyPr>
          <a:lstStyle/>
          <a:p>
            <a:pPr marL="0" indent="0" algn="l">
              <a:lnSpc>
                <a:spcPct val="150000"/>
              </a:lnSpc>
              <a:buNone/>
            </a:pPr>
            <a:r>
              <a:rPr lang="en-US" sz="2000" dirty="0">
                <a:latin typeface="Times New Roman" panose="02020603050405020304" pitchFamily="18" charset="0"/>
                <a:cs typeface="Times New Roman" panose="02020603050405020304" pitchFamily="18" charset="0"/>
              </a:rPr>
              <a:t>• Function: secretion of glucagon increase blood sugar level.</a:t>
            </a:r>
          </a:p>
          <a:p>
            <a:pPr marL="0" indent="0" algn="l">
              <a:lnSpc>
                <a:spcPct val="150000"/>
              </a:lnSpc>
              <a:buNone/>
            </a:pPr>
            <a:r>
              <a:rPr lang="en-US" sz="2000" dirty="0">
                <a:latin typeface="Times New Roman" panose="02020603050405020304" pitchFamily="18" charset="0"/>
                <a:cs typeface="Times New Roman" panose="02020603050405020304" pitchFamily="18" charset="0"/>
              </a:rPr>
              <a:t>• Size: large.</a:t>
            </a:r>
          </a:p>
          <a:p>
            <a:pPr marL="0" indent="0" algn="l">
              <a:lnSpc>
                <a:spcPct val="150000"/>
              </a:lnSpc>
              <a:buNone/>
            </a:pPr>
            <a:r>
              <a:rPr lang="en-US" sz="2000" dirty="0">
                <a:latin typeface="Times New Roman" panose="02020603050405020304" pitchFamily="18" charset="0"/>
                <a:cs typeface="Times New Roman" panose="02020603050405020304" pitchFamily="18" charset="0"/>
              </a:rPr>
              <a:t>• Number: 20%.Site: at the periphery of the islet.</a:t>
            </a:r>
          </a:p>
          <a:p>
            <a:pPr marL="0" indent="0" algn="l">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EM: </a:t>
            </a:r>
            <a:r>
              <a:rPr lang="en-US" sz="2000" dirty="0">
                <a:latin typeface="Times New Roman" panose="02020603050405020304" pitchFamily="18" charset="0"/>
                <a:cs typeface="Times New Roman" panose="02020603050405020304" pitchFamily="18" charset="0"/>
              </a:rPr>
              <a:t>the secretory granules are numerous and have a homogeneous dense core</a:t>
            </a:r>
            <a:endParaRPr lang="ar-IQ"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427984" y="1203598"/>
            <a:ext cx="4487219" cy="3186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241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FF0000"/>
                </a:solidFill>
                <a:latin typeface="Times New Roman" panose="02020603050405020304" pitchFamily="18" charset="0"/>
                <a:cs typeface="Times New Roman" panose="02020603050405020304" pitchFamily="18" charset="0"/>
              </a:rPr>
              <a:t>  2- B or Beta cells </a:t>
            </a:r>
            <a:endParaRPr lang="ar-IQ"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00151"/>
            <a:ext cx="4114800" cy="3394472"/>
          </a:xfrm>
        </p:spPr>
        <p:txBody>
          <a:bodyPr>
            <a:normAutofit fontScale="92500" lnSpcReduction="20000"/>
          </a:bodyPr>
          <a:lstStyle/>
          <a:p>
            <a:pPr marL="0" indent="0" algn="l">
              <a:buNone/>
            </a:pPr>
            <a:r>
              <a:rPr lang="en-US" sz="2000" dirty="0">
                <a:solidFill>
                  <a:srgbClr val="FF0000"/>
                </a:solidFill>
                <a:latin typeface="Times New Roman" panose="02020603050405020304" pitchFamily="18" charset="0"/>
                <a:cs typeface="Times New Roman" panose="02020603050405020304" pitchFamily="18" charset="0"/>
              </a:rPr>
              <a:t>• Functions:</a:t>
            </a:r>
          </a:p>
          <a:p>
            <a:pPr marL="0" indent="0" algn="l">
              <a:buNone/>
            </a:pPr>
            <a:r>
              <a:rPr lang="en-US" sz="2000" dirty="0">
                <a:latin typeface="Times New Roman" panose="02020603050405020304" pitchFamily="18" charset="0"/>
                <a:cs typeface="Times New Roman" panose="02020603050405020304" pitchFamily="18" charset="0"/>
              </a:rPr>
              <a:t>1- Secretion of insulin lower blood sugar level.</a:t>
            </a:r>
          </a:p>
          <a:p>
            <a:pPr marL="0" indent="0" algn="l">
              <a:buNone/>
            </a:pPr>
            <a:r>
              <a:rPr lang="en-US" sz="2000" dirty="0">
                <a:latin typeface="Times New Roman" panose="02020603050405020304" pitchFamily="18" charset="0"/>
                <a:cs typeface="Times New Roman" panose="02020603050405020304" pitchFamily="18" charset="0"/>
              </a:rPr>
              <a:t>2- Secretion of C-peptide</a:t>
            </a:r>
          </a:p>
          <a:p>
            <a:pPr marL="0" indent="0" algn="l">
              <a:buNone/>
            </a:pPr>
            <a:r>
              <a:rPr lang="en-US" sz="2000" dirty="0">
                <a:latin typeface="Times New Roman" panose="02020603050405020304" pitchFamily="18" charset="0"/>
                <a:cs typeface="Times New Roman" panose="02020603050405020304" pitchFamily="18" charset="0"/>
              </a:rPr>
              <a:t>3-Secretion of GABA (y amino butyric acid): suppress glucagon secretion.</a:t>
            </a:r>
          </a:p>
          <a:p>
            <a:pPr marL="0" indent="0" algn="l">
              <a:buNone/>
            </a:pPr>
            <a:r>
              <a:rPr lang="en-US" sz="2000" dirty="0">
                <a:latin typeface="Times New Roman" panose="02020603050405020304" pitchFamily="18" charset="0"/>
                <a:cs typeface="Times New Roman" panose="02020603050405020304" pitchFamily="18" charset="0"/>
              </a:rPr>
              <a:t>• Size of the cells: small.</a:t>
            </a:r>
          </a:p>
          <a:p>
            <a:pPr marL="0" indent="0" algn="l">
              <a:buNone/>
            </a:pPr>
            <a:r>
              <a:rPr lang="en-US" sz="2000" dirty="0">
                <a:latin typeface="Times New Roman" panose="02020603050405020304" pitchFamily="18" charset="0"/>
                <a:cs typeface="Times New Roman" panose="02020603050405020304" pitchFamily="18" charset="0"/>
              </a:rPr>
              <a:t>• Number: 70% of the islet cells. </a:t>
            </a:r>
          </a:p>
          <a:p>
            <a:pPr marL="0" indent="0" algn="l">
              <a:buNone/>
            </a:pPr>
            <a:r>
              <a:rPr lang="en-US" sz="2000" dirty="0">
                <a:latin typeface="Times New Roman" panose="02020603050405020304" pitchFamily="18" charset="0"/>
                <a:cs typeface="Times New Roman" panose="02020603050405020304" pitchFamily="18" charset="0"/>
              </a:rPr>
              <a:t>•Site: centrally located within the islet.</a:t>
            </a:r>
          </a:p>
          <a:p>
            <a:pPr marL="0" indent="0" algn="l">
              <a:buNone/>
            </a:pPr>
            <a:r>
              <a:rPr lang="en-US" sz="2000" dirty="0">
                <a:latin typeface="Times New Roman" panose="02020603050405020304" pitchFamily="18" charset="0"/>
                <a:cs typeface="Times New Roman" panose="02020603050405020304" pitchFamily="18" charset="0"/>
              </a:rPr>
              <a:t>⚫ EM: their secretory granules have a rectangular crystalline dense core  surrounded by an electron lucent halo.</a:t>
            </a:r>
            <a:endParaRPr lang="ar-IQ"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31590"/>
            <a:ext cx="4376043"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79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3- D or delta cells</a:t>
            </a:r>
            <a:endParaRPr lang="ar-IQ"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00151"/>
            <a:ext cx="3682752" cy="3394472"/>
          </a:xfrm>
        </p:spPr>
        <p:txBody>
          <a:bodyPr>
            <a:normAutofit/>
          </a:bodyPr>
          <a:lstStyle/>
          <a:p>
            <a:pPr marL="0" indent="0" algn="l">
              <a:buNone/>
            </a:pPr>
            <a:r>
              <a:rPr lang="en-US" sz="2400" b="1" dirty="0">
                <a:solidFill>
                  <a:srgbClr val="FF0000"/>
                </a:solidFill>
                <a:latin typeface="Times New Roman" panose="02020603050405020304" pitchFamily="18" charset="0"/>
                <a:cs typeface="Times New Roman" panose="02020603050405020304" pitchFamily="18" charset="0"/>
              </a:rPr>
              <a:t>• Function</a:t>
            </a:r>
            <a:r>
              <a:rPr lang="en-US" sz="2400" dirty="0">
                <a:latin typeface="Times New Roman" panose="02020603050405020304" pitchFamily="18" charset="0"/>
                <a:cs typeface="Times New Roman" panose="02020603050405020304" pitchFamily="18" charset="0"/>
              </a:rPr>
              <a:t>: secretion of </a:t>
            </a:r>
            <a:r>
              <a:rPr lang="en-US" sz="2400" dirty="0" err="1">
                <a:latin typeface="Times New Roman" panose="02020603050405020304" pitchFamily="18" charset="0"/>
                <a:cs typeface="Times New Roman" panose="02020603050405020304" pitchFamily="18" charset="0"/>
              </a:rPr>
              <a:t>somatostatin</a:t>
            </a:r>
            <a:r>
              <a:rPr lang="en-US" sz="2400" dirty="0">
                <a:latin typeface="Times New Roman" panose="02020603050405020304" pitchFamily="18" charset="0"/>
                <a:cs typeface="Times New Roman" panose="02020603050405020304" pitchFamily="18" charset="0"/>
              </a:rPr>
              <a:t> inhibits secretion of GH, insulin &amp; glucagon.</a:t>
            </a:r>
          </a:p>
          <a:p>
            <a:pPr marL="0" indent="0" algn="l">
              <a:buNone/>
            </a:pPr>
            <a:r>
              <a:rPr lang="en-US" sz="2400" dirty="0">
                <a:solidFill>
                  <a:srgbClr val="FF0000"/>
                </a:solidFill>
                <a:latin typeface="Times New Roman" panose="02020603050405020304" pitchFamily="18" charset="0"/>
                <a:cs typeface="Times New Roman" panose="02020603050405020304" pitchFamily="18" charset="0"/>
              </a:rPr>
              <a:t>• Number</a:t>
            </a:r>
            <a:r>
              <a:rPr lang="en-US" sz="2400" dirty="0">
                <a:latin typeface="Times New Roman" panose="02020603050405020304" pitchFamily="18" charset="0"/>
                <a:cs typeface="Times New Roman" panose="02020603050405020304" pitchFamily="18" charset="0"/>
              </a:rPr>
              <a:t>: 5-10% of the islet cells.</a:t>
            </a:r>
          </a:p>
          <a:p>
            <a:pPr marL="0" indent="0" algn="l">
              <a:buNone/>
            </a:pPr>
            <a:r>
              <a:rPr lang="en-US" sz="2400" dirty="0">
                <a:solidFill>
                  <a:srgbClr val="FF0000"/>
                </a:solidFill>
                <a:latin typeface="Times New Roman" panose="02020603050405020304" pitchFamily="18" charset="0"/>
                <a:cs typeface="Times New Roman" panose="02020603050405020304" pitchFamily="18" charset="0"/>
              </a:rPr>
              <a:t>• Site</a:t>
            </a:r>
            <a:r>
              <a:rPr lang="en-US" sz="2400" dirty="0">
                <a:latin typeface="Times New Roman" panose="02020603050405020304" pitchFamily="18" charset="0"/>
                <a:cs typeface="Times New Roman" panose="02020603050405020304" pitchFamily="18" charset="0"/>
              </a:rPr>
              <a:t>: at the periphery of the islet</a:t>
            </a:r>
            <a:endParaRPr lang="ar-IQ"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9582"/>
            <a:ext cx="4448051"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14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4-F cells (PP)</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030610"/>
            <a:ext cx="3466728" cy="3557364"/>
          </a:xfrm>
        </p:spPr>
        <p:txBody>
          <a:bodyPr>
            <a:noAutofit/>
          </a:bodyPr>
          <a:lstStyle/>
          <a:p>
            <a:pPr marL="0" indent="0" algn="l">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 function :</a:t>
            </a:r>
          </a:p>
          <a:p>
            <a:pPr marL="0" indent="0" algn="l">
              <a:lnSpc>
                <a:spcPct val="150000"/>
              </a:lnSpc>
              <a:buNone/>
            </a:pPr>
            <a:r>
              <a:rPr lang="en-US" sz="2000" dirty="0">
                <a:solidFill>
                  <a:srgbClr val="202124"/>
                </a:solidFill>
                <a:latin typeface="Times New Roman" panose="02020603050405020304" pitchFamily="18" charset="0"/>
                <a:cs typeface="Times New Roman" panose="02020603050405020304" pitchFamily="18" charset="0"/>
              </a:rPr>
              <a:t> cells secrete pancreatic polypeptide </a:t>
            </a:r>
            <a:r>
              <a:rPr lang="en-US" sz="2000" b="1" dirty="0">
                <a:solidFill>
                  <a:srgbClr val="FF0000"/>
                </a:solidFill>
                <a:latin typeface="Times New Roman" panose="02020603050405020304" pitchFamily="18" charset="0"/>
                <a:cs typeface="Times New Roman" panose="02020603050405020304" pitchFamily="18" charset="0"/>
              </a:rPr>
              <a:t>Number</a:t>
            </a:r>
            <a:r>
              <a:rPr lang="en-US" sz="2000" dirty="0">
                <a:solidFill>
                  <a:srgbClr val="202124"/>
                </a:solidFill>
                <a:latin typeface="Times New Roman" panose="02020603050405020304" pitchFamily="18" charset="0"/>
                <a:cs typeface="Times New Roman" panose="02020603050405020304" pitchFamily="18" charset="0"/>
              </a:rPr>
              <a:t> :</a:t>
            </a:r>
            <a:r>
              <a:rPr lang="en-US" sz="2000" dirty="0">
                <a:solidFill>
                  <a:srgbClr val="040C28"/>
                </a:solidFill>
                <a:latin typeface="Times New Roman" panose="02020603050405020304" pitchFamily="18" charset="0"/>
                <a:cs typeface="Times New Roman" panose="02020603050405020304" pitchFamily="18" charset="0"/>
              </a:rPr>
              <a:t>constitute &lt;5% of the islet cells</a:t>
            </a:r>
            <a:r>
              <a:rPr lang="en-US" sz="2000" dirty="0">
                <a:solidFill>
                  <a:srgbClr val="202124"/>
                </a:solidFill>
                <a:latin typeface="Times New Roman" panose="02020603050405020304" pitchFamily="18" charset="0"/>
                <a:cs typeface="Times New Roman" panose="02020603050405020304" pitchFamily="18" charset="0"/>
              </a:rPr>
              <a:t>. </a:t>
            </a:r>
          </a:p>
          <a:p>
            <a:pPr marL="0" indent="0" algn="l">
              <a:lnSpc>
                <a:spcPct val="150000"/>
              </a:lnSpc>
              <a:buNone/>
            </a:pPr>
            <a:r>
              <a:rPr lang="en-US" sz="2000" b="1" dirty="0">
                <a:solidFill>
                  <a:srgbClr val="FF0000"/>
                </a:solidFill>
                <a:latin typeface="Times New Roman" panose="02020603050405020304" pitchFamily="18" charset="0"/>
                <a:cs typeface="Times New Roman" panose="02020603050405020304" pitchFamily="18" charset="0"/>
              </a:rPr>
              <a:t>Site : </a:t>
            </a:r>
            <a:r>
              <a:rPr lang="en-US" sz="2000" dirty="0">
                <a:solidFill>
                  <a:srgbClr val="202124"/>
                </a:solidFill>
                <a:latin typeface="Times New Roman" panose="02020603050405020304" pitchFamily="18" charset="0"/>
                <a:cs typeface="Times New Roman" panose="02020603050405020304" pitchFamily="18" charset="0"/>
              </a:rPr>
              <a:t>periphery </a:t>
            </a:r>
          </a:p>
          <a:p>
            <a:pPr marL="0" indent="0" algn="l">
              <a:lnSpc>
                <a:spcPct val="150000"/>
              </a:lnSpc>
              <a:buNone/>
            </a:pPr>
            <a:r>
              <a:rPr lang="en-US" sz="2000" dirty="0">
                <a:solidFill>
                  <a:srgbClr val="202124"/>
                </a:solidFill>
                <a:latin typeface="Times New Roman" panose="02020603050405020304" pitchFamily="18" charset="0"/>
                <a:cs typeface="Times New Roman" panose="02020603050405020304" pitchFamily="18" charset="0"/>
              </a:rPr>
              <a:t>They are mostly located within the head of the pancreas.</a:t>
            </a:r>
            <a:endParaRPr lang="ar-IQ" sz="20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9582"/>
            <a:ext cx="4448051"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8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339502"/>
            <a:ext cx="5904656"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323528" y="339502"/>
            <a:ext cx="144016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tx1"/>
                </a:solidFill>
              </a:rPr>
              <a:t>TEM</a:t>
            </a:r>
            <a:endParaRPr lang="ar-IQ" sz="3200" b="1" dirty="0">
              <a:solidFill>
                <a:schemeClr val="tx1"/>
              </a:solidFill>
            </a:endParaRPr>
          </a:p>
        </p:txBody>
      </p:sp>
      <p:sp>
        <p:nvSpPr>
          <p:cNvPr id="3" name="Rectangle 2"/>
          <p:cNvSpPr/>
          <p:nvPr/>
        </p:nvSpPr>
        <p:spPr>
          <a:xfrm>
            <a:off x="1403648" y="3579862"/>
            <a:ext cx="712879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fontAlgn="base"/>
            <a:r>
              <a:rPr lang="en-US" sz="1400" b="1" dirty="0">
                <a:solidFill>
                  <a:schemeClr val="tx1"/>
                </a:solidFill>
                <a:latin typeface="Times New Roman" panose="02020603050405020304" pitchFamily="18" charset="0"/>
                <a:cs typeface="Times New Roman" panose="02020603050405020304" pitchFamily="18" charset="0"/>
              </a:rPr>
              <a:t>Electron micrograph of the Langerhans islet of  </a:t>
            </a:r>
            <a:r>
              <a:rPr lang="en-US" sz="1400" dirty="0">
                <a:solidFill>
                  <a:schemeClr val="tx1"/>
                </a:solidFill>
                <a:latin typeface="Times New Roman" panose="02020603050405020304" pitchFamily="18" charset="0"/>
                <a:cs typeface="Times New Roman" panose="02020603050405020304" pitchFamily="18" charset="0"/>
              </a:rPr>
              <a:t>Langerhans islet cells are situated surrounding a capillary (Cap), secretory granules. Insulin secretory granules of the β-cell (β) are ,Glucagon secretory granules of the α-cell (α), </a:t>
            </a:r>
            <a:r>
              <a:rPr lang="en-US" sz="1400" dirty="0" err="1">
                <a:solidFill>
                  <a:schemeClr val="tx1"/>
                </a:solidFill>
                <a:latin typeface="Times New Roman" panose="02020603050405020304" pitchFamily="18" charset="0"/>
                <a:cs typeface="Times New Roman" panose="02020603050405020304" pitchFamily="18" charset="0"/>
              </a:rPr>
              <a:t>Somatostatin</a:t>
            </a:r>
            <a:r>
              <a:rPr lang="en-US" sz="1400" dirty="0">
                <a:solidFill>
                  <a:schemeClr val="tx1"/>
                </a:solidFill>
                <a:latin typeface="Times New Roman" panose="02020603050405020304" pitchFamily="18" charset="0"/>
                <a:cs typeface="Times New Roman" panose="02020603050405020304" pitchFamily="18" charset="0"/>
              </a:rPr>
              <a:t>-containing granules of the δ-cell (δ) PP-cells (PP) contain spherical or elliptical small granules, which are very heterogeneous in size</a:t>
            </a:r>
            <a:endParaRPr lang="en-US" sz="1400"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27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11910"/>
            <a:ext cx="7499176" cy="870745"/>
          </a:xfrm>
        </p:spPr>
        <p:txBody>
          <a:bodyPr>
            <a:normAutofit/>
          </a:bodyPr>
          <a:lstStyle/>
          <a:p>
            <a:pPr marL="0" indent="0" algn="l">
              <a:buNone/>
            </a:pPr>
            <a:r>
              <a:rPr lang="en-GB" sz="1600" dirty="0">
                <a:latin typeface="Times New Roman" panose="02020603050405020304" pitchFamily="18" charset="0"/>
                <a:cs typeface="Times New Roman" panose="02020603050405020304" pitchFamily="18" charset="0"/>
              </a:rPr>
              <a:t>Glucagon: </a:t>
            </a:r>
            <a:r>
              <a:rPr lang="en-GB" sz="1600" dirty="0" err="1">
                <a:latin typeface="Times New Roman" panose="02020603050405020304" pitchFamily="18" charset="0"/>
                <a:cs typeface="Times New Roman" panose="02020603050405020304" pitchFamily="18" charset="0"/>
              </a:rPr>
              <a:t>Immunoperoxidase</a:t>
            </a:r>
            <a:r>
              <a:rPr lang="en-GB" sz="1600" dirty="0">
                <a:latin typeface="Times New Roman" panose="02020603050405020304" pitchFamily="18" charset="0"/>
                <a:cs typeface="Times New Roman" panose="02020603050405020304" pitchFamily="18" charset="0"/>
              </a:rPr>
              <a:t> staining of normal formalin-fixed, paraffin-embedded, pancreas showing cytoplasmic staining of islet </a:t>
            </a:r>
            <a:r>
              <a:rPr lang="en-GB" sz="1600" b="1" dirty="0">
                <a:solidFill>
                  <a:srgbClr val="FF0000"/>
                </a:solidFill>
                <a:latin typeface="Times New Roman" panose="02020603050405020304" pitchFamily="18" charset="0"/>
                <a:cs typeface="Times New Roman" panose="02020603050405020304" pitchFamily="18" charset="0"/>
              </a:rPr>
              <a:t>alpha cells</a:t>
            </a:r>
            <a:endParaRPr lang="ar-IQ" sz="16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11510"/>
            <a:ext cx="5832648" cy="3341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737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3795886"/>
            <a:ext cx="7715200" cy="1086768"/>
          </a:xfrm>
        </p:spPr>
        <p:txBody>
          <a:bodyPr>
            <a:normAutofit/>
          </a:bodyPr>
          <a:lstStyle/>
          <a:p>
            <a:pPr marL="0" indent="0" algn="l">
              <a:buNone/>
            </a:pPr>
            <a:r>
              <a:rPr lang="en-US" sz="1800" b="0" i="0" dirty="0" err="1">
                <a:solidFill>
                  <a:srgbClr val="000000"/>
                </a:solidFill>
                <a:effectLst/>
                <a:latin typeface="Times New Roman" panose="02020603050405020304" pitchFamily="18" charset="0"/>
                <a:cs typeface="Times New Roman" panose="02020603050405020304" pitchFamily="18" charset="0"/>
              </a:rPr>
              <a:t>Immunoperoxidase</a:t>
            </a:r>
            <a:r>
              <a:rPr lang="en-US" sz="1800" b="0" i="0" dirty="0">
                <a:solidFill>
                  <a:srgbClr val="000000"/>
                </a:solidFill>
                <a:effectLst/>
                <a:latin typeface="Times New Roman" panose="02020603050405020304" pitchFamily="18" charset="0"/>
                <a:cs typeface="Times New Roman" panose="02020603050405020304" pitchFamily="18" charset="0"/>
              </a:rPr>
              <a:t> staining can help identify the nature of the cells present in the islets of Langerhans. On the right, antibody to insulin has been employed to identify the beta cells. On the left, antibody to glucagon identifies the alpha cells</a:t>
            </a:r>
            <a:endParaRPr lang="ar-IQ"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83518"/>
            <a:ext cx="5472608"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660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867894"/>
            <a:ext cx="8229600" cy="1014761"/>
          </a:xfrm>
        </p:spPr>
        <p:txBody>
          <a:bodyPr>
            <a:normAutofit/>
          </a:bodyPr>
          <a:lstStyle/>
          <a:p>
            <a:pPr marL="0" indent="0" algn="l">
              <a:buNone/>
            </a:pPr>
            <a:r>
              <a:rPr lang="en-US" sz="1800" b="0" i="0" dirty="0">
                <a:effectLst/>
                <a:latin typeface="Times New Roman" panose="02020603050405020304" pitchFamily="18" charset="0"/>
                <a:cs typeface="Times New Roman" panose="02020603050405020304" pitchFamily="18" charset="0"/>
              </a:rPr>
              <a:t>Mouse islet </a:t>
            </a:r>
            <a:r>
              <a:rPr lang="en-US" sz="1800" b="0" i="0" dirty="0" err="1">
                <a:effectLst/>
                <a:latin typeface="Times New Roman" panose="02020603050405020304" pitchFamily="18" charset="0"/>
                <a:cs typeface="Times New Roman" panose="02020603050405020304" pitchFamily="18" charset="0"/>
              </a:rPr>
              <a:t>immunolabelled</a:t>
            </a:r>
            <a:r>
              <a:rPr lang="en-US" sz="1800" b="0" i="0" dirty="0">
                <a:effectLst/>
                <a:latin typeface="Times New Roman" panose="02020603050405020304" pitchFamily="18" charset="0"/>
                <a:cs typeface="Times New Roman" panose="02020603050405020304" pitchFamily="18" charset="0"/>
              </a:rPr>
              <a:t> for insulin (red), glucagon (blue), and </a:t>
            </a:r>
            <a:r>
              <a:rPr lang="en-US" sz="1800" b="0" i="0" dirty="0" err="1">
                <a:effectLst/>
                <a:latin typeface="Times New Roman" panose="02020603050405020304" pitchFamily="18" charset="0"/>
                <a:cs typeface="Times New Roman" panose="02020603050405020304" pitchFamily="18" charset="0"/>
              </a:rPr>
              <a:t>somatostatin</a:t>
            </a:r>
            <a:r>
              <a:rPr lang="en-US" sz="1800" b="0" i="0" dirty="0">
                <a:effectLst/>
                <a:latin typeface="Times New Roman" panose="02020603050405020304" pitchFamily="18" charset="0"/>
                <a:cs typeface="Times New Roman" panose="02020603050405020304" pitchFamily="18" charset="0"/>
              </a:rPr>
              <a:t> (green). This confocal image reconstruction of the cells at the exterior of the islet demonstrates the network of δ-cells and their proximity to α- and β-cells. </a:t>
            </a:r>
            <a:endParaRPr lang="ar-IQ"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67494"/>
            <a:ext cx="5400600"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917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Anatomically </a:t>
            </a:r>
            <a:endParaRPr lang="ar-IQ" b="1" dirty="0">
              <a:solidFill>
                <a:srgbClr val="FF0000"/>
              </a:solidFill>
            </a:endParaRPr>
          </a:p>
        </p:txBody>
      </p:sp>
      <p:sp>
        <p:nvSpPr>
          <p:cNvPr id="3" name="Content Placeholder 2"/>
          <p:cNvSpPr>
            <a:spLocks noGrp="1"/>
          </p:cNvSpPr>
          <p:nvPr>
            <p:ph idx="1"/>
          </p:nvPr>
        </p:nvSpPr>
        <p:spPr>
          <a:xfrm>
            <a:off x="457200" y="1200151"/>
            <a:ext cx="4114800" cy="3394472"/>
          </a:xfrm>
        </p:spPr>
        <p:txBody>
          <a:bodyPr>
            <a:normAutofit fontScale="92500"/>
          </a:bodyPr>
          <a:lstStyle/>
          <a:p>
            <a:pPr algn="l">
              <a:lnSpc>
                <a:spcPct val="150000"/>
              </a:lnSpc>
              <a:buFontTx/>
              <a:buChar char="-"/>
            </a:pPr>
            <a:r>
              <a:rPr lang="en-US" sz="1600" dirty="0">
                <a:solidFill>
                  <a:srgbClr val="202124"/>
                </a:solidFill>
                <a:latin typeface="Times New Roman" panose="02020603050405020304" pitchFamily="18" charset="0"/>
                <a:cs typeface="Times New Roman" panose="02020603050405020304" pitchFamily="18" charset="0"/>
              </a:rPr>
              <a:t>*In </a:t>
            </a:r>
            <a:r>
              <a:rPr lang="en-US" sz="1600" b="0" i="0" dirty="0">
                <a:solidFill>
                  <a:srgbClr val="202124"/>
                </a:solidFill>
                <a:effectLst/>
                <a:latin typeface="Times New Roman" panose="02020603050405020304" pitchFamily="18" charset="0"/>
                <a:cs typeface="Times New Roman" panose="02020603050405020304" pitchFamily="18" charset="0"/>
              </a:rPr>
              <a:t> domestic species such as </a:t>
            </a:r>
            <a:r>
              <a:rPr lang="en-US" sz="1600" b="0" i="0" dirty="0">
                <a:solidFill>
                  <a:srgbClr val="FF0000"/>
                </a:solidFill>
                <a:effectLst/>
                <a:latin typeface="Times New Roman" panose="02020603050405020304" pitchFamily="18" charset="0"/>
                <a:cs typeface="Times New Roman" panose="02020603050405020304" pitchFamily="18" charset="0"/>
              </a:rPr>
              <a:t>dogs </a:t>
            </a:r>
            <a:r>
              <a:rPr lang="en-US" sz="1600" b="0" i="0" dirty="0">
                <a:solidFill>
                  <a:srgbClr val="202124"/>
                </a:solidFill>
                <a:effectLst/>
                <a:latin typeface="Times New Roman" panose="02020603050405020304" pitchFamily="18" charset="0"/>
                <a:cs typeface="Times New Roman" panose="02020603050405020304" pitchFamily="18" charset="0"/>
              </a:rPr>
              <a:t>and </a:t>
            </a:r>
            <a:r>
              <a:rPr lang="en-US" sz="1600" b="0" i="0" dirty="0">
                <a:solidFill>
                  <a:srgbClr val="FF0000"/>
                </a:solidFill>
                <a:effectLst/>
                <a:latin typeface="Times New Roman" panose="02020603050405020304" pitchFamily="18" charset="0"/>
                <a:cs typeface="Times New Roman" panose="02020603050405020304" pitchFamily="18" charset="0"/>
              </a:rPr>
              <a:t>cats</a:t>
            </a:r>
            <a:r>
              <a:rPr lang="en-US" sz="1600" b="0" i="0" dirty="0">
                <a:solidFill>
                  <a:srgbClr val="202124"/>
                </a:solidFill>
                <a:effectLst/>
                <a:latin typeface="Times New Roman" panose="02020603050405020304" pitchFamily="18" charset="0"/>
                <a:cs typeface="Times New Roman" panose="02020603050405020304" pitchFamily="18" charset="0"/>
              </a:rPr>
              <a:t>, the pancreas is </a:t>
            </a:r>
            <a:r>
              <a:rPr lang="en-US" sz="1600" b="0" i="0" dirty="0">
                <a:solidFill>
                  <a:srgbClr val="040C28"/>
                </a:solidFill>
                <a:effectLst/>
                <a:latin typeface="Times New Roman" panose="02020603050405020304" pitchFamily="18" charset="0"/>
                <a:cs typeface="Times New Roman" panose="02020603050405020304" pitchFamily="18" charset="0"/>
              </a:rPr>
              <a:t>a discrete organ directly adjacent to the duodenum, containing a right (proximal to the duodenum) and left limb</a:t>
            </a:r>
            <a:r>
              <a:rPr lang="en-US" sz="1600" b="0" i="0" dirty="0">
                <a:solidFill>
                  <a:srgbClr val="202124"/>
                </a:solidFill>
                <a:effectLst/>
                <a:latin typeface="Times New Roman" panose="02020603050405020304" pitchFamily="18" charset="0"/>
                <a:cs typeface="Times New Roman" panose="02020603050405020304" pitchFamily="18" charset="0"/>
              </a:rPr>
              <a:t>. </a:t>
            </a:r>
          </a:p>
          <a:p>
            <a:pPr algn="l">
              <a:lnSpc>
                <a:spcPct val="150000"/>
              </a:lnSpc>
              <a:buFontTx/>
              <a:buChar char="-"/>
            </a:pPr>
            <a:r>
              <a:rPr lang="en-US" sz="1600" dirty="0">
                <a:solidFill>
                  <a:srgbClr val="202124"/>
                </a:solidFill>
                <a:latin typeface="Times New Roman" panose="02020603050405020304" pitchFamily="18" charset="0"/>
                <a:cs typeface="Times New Roman" panose="02020603050405020304" pitchFamily="18" charset="0"/>
              </a:rPr>
              <a:t>*</a:t>
            </a:r>
            <a:r>
              <a:rPr lang="en-US" sz="1600" b="0" i="0" dirty="0">
                <a:solidFill>
                  <a:srgbClr val="202124"/>
                </a:solidFill>
                <a:effectLst/>
                <a:latin typeface="Times New Roman" panose="02020603050405020304" pitchFamily="18" charset="0"/>
                <a:cs typeface="Times New Roman" panose="02020603050405020304" pitchFamily="18" charset="0"/>
              </a:rPr>
              <a:t>In large animals such as horses and cattle, the pancreas has more of a diffuse distribution within the mesentery adjacent to the duodenum.</a:t>
            </a:r>
          </a:p>
          <a:p>
            <a:pPr marL="0" indent="0" algn="l">
              <a:lnSpc>
                <a:spcPct val="150000"/>
              </a:lnSpc>
              <a:buNone/>
            </a:pPr>
            <a:r>
              <a:rPr lang="en-US" sz="1600" dirty="0">
                <a:solidFill>
                  <a:srgbClr val="202124"/>
                </a:solidFill>
                <a:latin typeface="Times New Roman" panose="02020603050405020304" pitchFamily="18" charset="0"/>
                <a:cs typeface="Times New Roman" panose="02020603050405020304" pitchFamily="18" charset="0"/>
              </a:rPr>
              <a:t>- Pancreas composed of head , body and tail.</a:t>
            </a:r>
            <a:endParaRPr lang="ar-IQ" sz="16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37624"/>
            <a:ext cx="4404246"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22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11910"/>
            <a:ext cx="8229600" cy="726728"/>
          </a:xfrm>
        </p:spPr>
        <p:txBody>
          <a:bodyPr>
            <a:normAutofit fontScale="92500" lnSpcReduction="20000"/>
          </a:bodyPr>
          <a:lstStyle/>
          <a:p>
            <a:pPr marL="0" indent="0" algn="l">
              <a:buNone/>
            </a:pPr>
            <a:r>
              <a:rPr lang="en-US" sz="1800" dirty="0">
                <a:latin typeface="Times New Roman" panose="02020603050405020304" pitchFamily="18" charset="0"/>
                <a:cs typeface="Times New Roman" panose="02020603050405020304" pitchFamily="18" charset="0"/>
              </a:rPr>
              <a:t> Pancreatic islets demonstrating the species-specific differences in cellular architecture. </a:t>
            </a:r>
            <a:r>
              <a:rPr lang="en-US" sz="1800" dirty="0" err="1">
                <a:latin typeface="Times New Roman" panose="02020603050405020304" pitchFamily="18" charset="0"/>
                <a:cs typeface="Times New Roman" panose="02020603050405020304" pitchFamily="18" charset="0"/>
              </a:rPr>
              <a:t>Immunofluorescent</a:t>
            </a:r>
            <a:r>
              <a:rPr lang="en-US" sz="1800" dirty="0">
                <a:latin typeface="Times New Roman" panose="02020603050405020304" pitchFamily="18" charset="0"/>
                <a:cs typeface="Times New Roman" panose="02020603050405020304" pitchFamily="18" charset="0"/>
              </a:rPr>
              <a:t> labelling of pancreatic sections for </a:t>
            </a:r>
            <a:r>
              <a:rPr lang="en-US" sz="1800" dirty="0">
                <a:solidFill>
                  <a:srgbClr val="00B050"/>
                </a:solidFill>
                <a:latin typeface="Times New Roman" panose="02020603050405020304" pitchFamily="18" charset="0"/>
                <a:cs typeface="Times New Roman" panose="02020603050405020304" pitchFamily="18" charset="0"/>
              </a:rPr>
              <a:t>insulin (green</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glucagon (pink), </a:t>
            </a:r>
            <a:r>
              <a:rPr lang="en-US" sz="1800" dirty="0">
                <a:latin typeface="Times New Roman" panose="02020603050405020304" pitchFamily="18" charset="0"/>
                <a:cs typeface="Times New Roman" panose="02020603050405020304" pitchFamily="18" charset="0"/>
              </a:rPr>
              <a:t>and </a:t>
            </a:r>
            <a:r>
              <a:rPr lang="en-US" sz="1800" dirty="0" err="1">
                <a:solidFill>
                  <a:srgbClr val="FFC000"/>
                </a:solidFill>
                <a:latin typeface="Times New Roman" panose="02020603050405020304" pitchFamily="18" charset="0"/>
                <a:cs typeface="Times New Roman" panose="02020603050405020304" pitchFamily="18" charset="0"/>
              </a:rPr>
              <a:t>s</a:t>
            </a:r>
            <a:r>
              <a:rPr lang="en-US" sz="1800" b="1" dirty="0" err="1">
                <a:solidFill>
                  <a:srgbClr val="FFC000"/>
                </a:solidFill>
                <a:latin typeface="Times New Roman" panose="02020603050405020304" pitchFamily="18" charset="0"/>
                <a:cs typeface="Times New Roman" panose="02020603050405020304" pitchFamily="18" charset="0"/>
              </a:rPr>
              <a:t>omatostatin</a:t>
            </a:r>
            <a:r>
              <a:rPr lang="en-US" sz="1800" b="1" dirty="0">
                <a:solidFill>
                  <a:srgbClr val="FFC000"/>
                </a:solidFill>
                <a:latin typeface="Times New Roman" panose="02020603050405020304" pitchFamily="18" charset="0"/>
                <a:cs typeface="Times New Roman" panose="02020603050405020304" pitchFamily="18" charset="0"/>
              </a:rPr>
              <a:t> (yellow).</a:t>
            </a:r>
            <a:endParaRPr lang="ar-IQ" sz="1800" b="1"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200"/>
          <a:stretch/>
        </p:blipFill>
        <p:spPr>
          <a:xfrm>
            <a:off x="1763688" y="339502"/>
            <a:ext cx="5935559"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756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513" t="-634" r="191" b="5726"/>
          <a:stretch/>
        </p:blipFill>
        <p:spPr bwMode="auto">
          <a:xfrm>
            <a:off x="1979712" y="313056"/>
            <a:ext cx="5422479" cy="3221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07704" y="3651870"/>
            <a:ext cx="6192688" cy="923330"/>
          </a:xfrm>
          <a:prstGeom prst="rect">
            <a:avLst/>
          </a:prstGeom>
        </p:spPr>
        <p:txBody>
          <a:bodyPr wrap="square">
            <a:spAutoFit/>
          </a:bodyPr>
          <a:lstStyle/>
          <a:p>
            <a:pPr algn="l"/>
            <a:r>
              <a:rPr lang="en-GB" dirty="0">
                <a:latin typeface="Times New Roman" panose="02020603050405020304" pitchFamily="18" charset="0"/>
                <a:cs typeface="Times New Roman" panose="02020603050405020304" pitchFamily="18" charset="0"/>
              </a:rPr>
              <a:t>Pancreas (dog). (1) Serous </a:t>
            </a:r>
            <a:r>
              <a:rPr lang="en-US" dirty="0" err="1">
                <a:latin typeface="Times New Roman" panose="02020603050405020304" pitchFamily="18" charset="0"/>
                <a:cs typeface="Times New Roman" panose="02020603050405020304" pitchFamily="18" charset="0"/>
              </a:rPr>
              <a:t>acinus</a:t>
            </a:r>
            <a:r>
              <a:rPr lang="en-US" dirty="0">
                <a:latin typeface="Times New Roman" panose="02020603050405020304" pitchFamily="18" charset="0"/>
                <a:cs typeface="Times New Roman" panose="02020603050405020304" pitchFamily="18" charset="0"/>
              </a:rPr>
              <a:t> with a </a:t>
            </a:r>
            <a:r>
              <a:rPr lang="en-US" dirty="0" err="1">
                <a:latin typeface="Times New Roman" panose="02020603050405020304" pitchFamily="18" charset="0"/>
                <a:cs typeface="Times New Roman" panose="02020603050405020304" pitchFamily="18" charset="0"/>
              </a:rPr>
              <a:t>centroacinar</a:t>
            </a:r>
            <a:r>
              <a:rPr lang="en-US" dirty="0">
                <a:latin typeface="Times New Roman" panose="02020603050405020304" pitchFamily="18" charset="0"/>
                <a:cs typeface="Times New Roman" panose="02020603050405020304" pitchFamily="18" charset="0"/>
              </a:rPr>
              <a:t> cell </a:t>
            </a:r>
            <a:r>
              <a:rPr lang="en-GB" dirty="0">
                <a:latin typeface="Times New Roman" panose="02020603050405020304" pitchFamily="18" charset="0"/>
                <a:cs typeface="Times New Roman" panose="02020603050405020304" pitchFamily="18" charset="0"/>
              </a:rPr>
              <a:t>(arrowed). (2) Interlobular connective tissue. (3) Interlobular duct. H &amp; E 125x</a:t>
            </a:r>
            <a:endParaRPr lang="ar-IQ" dirty="0">
              <a:latin typeface="Times New Roman" panose="02020603050405020304" pitchFamily="18" charset="0"/>
              <a:cs typeface="Times New Roman" panose="02020603050405020304" pitchFamily="18" charset="0"/>
            </a:endParaRPr>
          </a:p>
        </p:txBody>
      </p:sp>
      <p:sp>
        <p:nvSpPr>
          <p:cNvPr id="5" name="Rectangle 4"/>
          <p:cNvSpPr/>
          <p:nvPr/>
        </p:nvSpPr>
        <p:spPr>
          <a:xfrm>
            <a:off x="3059832" y="1131590"/>
            <a:ext cx="2160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solidFill>
                  <a:schemeClr val="tx1"/>
                </a:solidFill>
              </a:rPr>
              <a:t>1</a:t>
            </a:r>
            <a:endParaRPr lang="ar-IQ" dirty="0">
              <a:solidFill>
                <a:schemeClr val="tx1"/>
              </a:solidFill>
            </a:endParaRPr>
          </a:p>
        </p:txBody>
      </p:sp>
      <p:sp>
        <p:nvSpPr>
          <p:cNvPr id="6" name="Rectangle 5"/>
          <p:cNvSpPr/>
          <p:nvPr/>
        </p:nvSpPr>
        <p:spPr>
          <a:xfrm>
            <a:off x="5508104" y="163564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solidFill>
                  <a:schemeClr val="tx1"/>
                </a:solidFill>
              </a:rPr>
              <a:t>3</a:t>
            </a:r>
            <a:endParaRPr lang="ar-IQ" dirty="0">
              <a:solidFill>
                <a:schemeClr val="tx1"/>
              </a:solidFill>
            </a:endParaRPr>
          </a:p>
        </p:txBody>
      </p:sp>
      <p:sp>
        <p:nvSpPr>
          <p:cNvPr id="7" name="Rectangle 6"/>
          <p:cNvSpPr/>
          <p:nvPr/>
        </p:nvSpPr>
        <p:spPr>
          <a:xfrm>
            <a:off x="6660232" y="2139702"/>
            <a:ext cx="2880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solidFill>
                  <a:schemeClr val="tx1"/>
                </a:solidFill>
              </a:rPr>
              <a:t>2</a:t>
            </a:r>
            <a:endParaRPr lang="ar-IQ" dirty="0">
              <a:solidFill>
                <a:schemeClr val="tx1"/>
              </a:solidFill>
            </a:endParaRPr>
          </a:p>
        </p:txBody>
      </p:sp>
    </p:spTree>
    <p:extLst>
      <p:ext uri="{BB962C8B-B14F-4D97-AF65-F5344CB8AC3E}">
        <p14:creationId xmlns:p14="http://schemas.microsoft.com/office/powerpoint/2010/main" val="12583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lum contrast="20000"/>
            <a:extLst>
              <a:ext uri="{28A0092B-C50C-407E-A947-70E740481C1C}">
                <a14:useLocalDpi xmlns:a14="http://schemas.microsoft.com/office/drawing/2010/main" val="0"/>
              </a:ext>
            </a:extLst>
          </a:blip>
          <a:srcRect l="11140" b="5092"/>
          <a:stretch/>
        </p:blipFill>
        <p:spPr bwMode="auto">
          <a:xfrm>
            <a:off x="2411760" y="411510"/>
            <a:ext cx="4649212" cy="3221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195736" y="3723878"/>
            <a:ext cx="5112568" cy="830997"/>
          </a:xfrm>
          <a:prstGeom prst="rect">
            <a:avLst/>
          </a:prstGeom>
        </p:spPr>
        <p:txBody>
          <a:bodyPr wrap="square">
            <a:spAutoFit/>
          </a:bodyPr>
          <a:lstStyle/>
          <a:p>
            <a:pPr algn="l"/>
            <a:r>
              <a:rPr lang="en-GB" sz="1600" dirty="0">
                <a:solidFill>
                  <a:srgbClr val="231F20"/>
                </a:solidFill>
                <a:latin typeface="Times New Roman" panose="02020603050405020304" pitchFamily="18" charset="0"/>
                <a:cs typeface="Times New Roman" panose="02020603050405020304" pitchFamily="18" charset="0"/>
              </a:rPr>
              <a:t>Pancreatic islet. Pancreas (cat). </a:t>
            </a:r>
            <a:r>
              <a:rPr lang="en-US" sz="1600" dirty="0">
                <a:solidFill>
                  <a:srgbClr val="231F20"/>
                </a:solidFill>
                <a:latin typeface="Times New Roman" panose="02020603050405020304" pitchFamily="18" charset="0"/>
                <a:cs typeface="Times New Roman" panose="02020603050405020304" pitchFamily="18" charset="0"/>
              </a:rPr>
              <a:t>(1) Pale staining endocrine cells form </a:t>
            </a:r>
            <a:r>
              <a:rPr lang="en-GB" sz="1600" dirty="0">
                <a:solidFill>
                  <a:srgbClr val="231F20"/>
                </a:solidFill>
                <a:latin typeface="Times New Roman" panose="02020603050405020304" pitchFamily="18" charset="0"/>
                <a:cs typeface="Times New Roman" panose="02020603050405020304" pitchFamily="18" charset="0"/>
              </a:rPr>
              <a:t>cords associated with capillaries.</a:t>
            </a:r>
          </a:p>
          <a:p>
            <a:pPr algn="l"/>
            <a:r>
              <a:rPr lang="pt-BR" sz="1600" dirty="0">
                <a:solidFill>
                  <a:srgbClr val="231F20"/>
                </a:solidFill>
                <a:latin typeface="Times New Roman" panose="02020603050405020304" pitchFamily="18" charset="0"/>
                <a:cs typeface="Times New Roman" panose="02020603050405020304" pitchFamily="18" charset="0"/>
              </a:rPr>
              <a:t>(2) Exocrine acinus. H &amp; E. ×125.</a:t>
            </a:r>
            <a:endParaRPr lang="ar-IQ"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3707904" y="1923678"/>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solidFill>
                  <a:schemeClr val="tx1"/>
                </a:solidFill>
              </a:rPr>
              <a:t>1</a:t>
            </a:r>
            <a:endParaRPr lang="ar-IQ" dirty="0">
              <a:solidFill>
                <a:schemeClr val="tx1"/>
              </a:solidFill>
            </a:endParaRPr>
          </a:p>
        </p:txBody>
      </p:sp>
      <p:sp>
        <p:nvSpPr>
          <p:cNvPr id="6" name="Rectangle 5"/>
          <p:cNvSpPr/>
          <p:nvPr/>
        </p:nvSpPr>
        <p:spPr>
          <a:xfrm>
            <a:off x="4526980" y="2049692"/>
            <a:ext cx="288032"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solidFill>
                  <a:schemeClr val="tx1"/>
                </a:solidFill>
              </a:rPr>
              <a:t>2</a:t>
            </a:r>
            <a:endParaRPr lang="ar-IQ" dirty="0">
              <a:solidFill>
                <a:schemeClr val="tx1"/>
              </a:solidFill>
            </a:endParaRPr>
          </a:p>
        </p:txBody>
      </p:sp>
    </p:spTree>
    <p:extLst>
      <p:ext uri="{BB962C8B-B14F-4D97-AF65-F5344CB8AC3E}">
        <p14:creationId xmlns:p14="http://schemas.microsoft.com/office/powerpoint/2010/main" val="247843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9481"/>
          <a:stretch/>
        </p:blipFill>
        <p:spPr>
          <a:xfrm>
            <a:off x="0" y="739902"/>
            <a:ext cx="9144000" cy="2949971"/>
          </a:xfrm>
          <a:prstGeom prst="rect">
            <a:avLst/>
          </a:prstGeom>
        </p:spPr>
      </p:pic>
    </p:spTree>
    <p:extLst>
      <p:ext uri="{BB962C8B-B14F-4D97-AF65-F5344CB8AC3E}">
        <p14:creationId xmlns:p14="http://schemas.microsoft.com/office/powerpoint/2010/main" val="111340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7467600" cy="857250"/>
          </a:xfrm>
        </p:spPr>
        <p:txBody>
          <a:bodyPr>
            <a:noAutofit/>
          </a:bodyPr>
          <a:lstStyle/>
          <a:p>
            <a:pPr algn="l"/>
            <a:r>
              <a:rPr lang="en-US" sz="2800" b="1" dirty="0">
                <a:solidFill>
                  <a:srgbClr val="FF0000"/>
                </a:solidFill>
                <a:latin typeface="Times New Roman" panose="02020603050405020304" pitchFamily="18" charset="0"/>
                <a:cs typeface="Times New Roman" panose="02020603050405020304" pitchFamily="18" charset="0"/>
              </a:rPr>
              <a:t>Histological of pancreas</a:t>
            </a:r>
            <a:br>
              <a:rPr lang="en-US" sz="28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endParaRPr lang="ar-IQ"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735546"/>
            <a:ext cx="8291264" cy="4050450"/>
          </a:xfrm>
        </p:spPr>
        <p:txBody>
          <a:bodyPr>
            <a:normAutofit fontScale="85000" lnSpcReduction="20000"/>
          </a:bodyPr>
          <a:lstStyle/>
          <a:p>
            <a:pPr marL="0" indent="0" algn="l">
              <a:buNone/>
            </a:pPr>
            <a:r>
              <a:rPr lang="en-US" dirty="0">
                <a:latin typeface="Times New Roman" panose="02020603050405020304" pitchFamily="18" charset="0"/>
                <a:cs typeface="Times New Roman" panose="02020603050405020304" pitchFamily="18" charset="0"/>
              </a:rPr>
              <a:t>-It is mixed gland : composed of both exocrine(secreted hormones) </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secreted enzymes) and endocrine parts</a:t>
            </a:r>
          </a:p>
          <a:p>
            <a:pPr marL="0" indent="0" algn="l">
              <a:buNone/>
            </a:pPr>
            <a:r>
              <a:rPr lang="en-US" dirty="0">
                <a:latin typeface="Times New Roman" panose="02020603050405020304" pitchFamily="18" charset="0"/>
                <a:cs typeface="Times New Roman" panose="02020603050405020304" pitchFamily="18" charset="0"/>
              </a:rPr>
              <a:t>-The pancreas has a thin cover of loose connective tissue from which septa pass into the gland, subdividing it into many small lobules.</a:t>
            </a:r>
          </a:p>
          <a:p>
            <a:pPr marL="0" indent="0" algn="l">
              <a:buNone/>
            </a:pPr>
            <a:r>
              <a:rPr lang="en-US" dirty="0">
                <a:latin typeface="Times New Roman" panose="02020603050405020304" pitchFamily="18" charset="0"/>
                <a:cs typeface="Times New Roman" panose="02020603050405020304" pitchFamily="18" charset="0"/>
              </a:rPr>
              <a:t>-Each lobule is again composed of several rounded or tubular groups of pancreatic cells called </a:t>
            </a:r>
            <a:r>
              <a:rPr lang="en-US" dirty="0" err="1">
                <a:latin typeface="Times New Roman" panose="02020603050405020304" pitchFamily="18" charset="0"/>
                <a:cs typeface="Times New Roman" panose="02020603050405020304" pitchFamily="18" charset="0"/>
              </a:rPr>
              <a:t>acini</a:t>
            </a:r>
            <a:r>
              <a:rPr lang="en-US" dirty="0">
                <a:latin typeface="Times New Roman" panose="02020603050405020304" pitchFamily="18" charset="0"/>
                <a:cs typeface="Times New Roman" panose="02020603050405020304" pitchFamily="18" charset="0"/>
              </a:rPr>
              <a:t>.</a:t>
            </a:r>
          </a:p>
          <a:p>
            <a:pPr marL="0" indent="0" algn="l">
              <a:buNone/>
            </a:pPr>
            <a:r>
              <a:rPr lang="en-US" dirty="0">
                <a:latin typeface="Times New Roman" panose="02020603050405020304" pitchFamily="18" charset="0"/>
                <a:cs typeface="Times New Roman" panose="02020603050405020304" pitchFamily="18" charset="0"/>
              </a:rPr>
              <a:t>-Among the </a:t>
            </a:r>
            <a:r>
              <a:rPr lang="en-US" dirty="0" err="1">
                <a:latin typeface="Times New Roman" panose="02020603050405020304" pitchFamily="18" charset="0"/>
                <a:cs typeface="Times New Roman" panose="02020603050405020304" pitchFamily="18" charset="0"/>
              </a:rPr>
              <a:t>acini</a:t>
            </a:r>
            <a:r>
              <a:rPr lang="en-US" dirty="0">
                <a:latin typeface="Times New Roman" panose="02020603050405020304" pitchFamily="18" charset="0"/>
                <a:cs typeface="Times New Roman" panose="02020603050405020304" pitchFamily="18" charset="0"/>
              </a:rPr>
              <a:t> are the scattered the islets of </a:t>
            </a:r>
            <a:r>
              <a:rPr lang="en-US" dirty="0" err="1">
                <a:latin typeface="Times New Roman" panose="02020603050405020304" pitchFamily="18" charset="0"/>
                <a:cs typeface="Times New Roman" panose="02020603050405020304" pitchFamily="18" charset="0"/>
              </a:rPr>
              <a:t>langerhans</a:t>
            </a:r>
            <a:r>
              <a:rPr lang="en-US" dirty="0">
                <a:latin typeface="Times New Roman" panose="02020603050405020304" pitchFamily="18" charset="0"/>
                <a:cs typeface="Times New Roman" panose="02020603050405020304" pitchFamily="18" charset="0"/>
              </a:rPr>
              <a:t>.• </a:t>
            </a:r>
          </a:p>
          <a:p>
            <a:pPr marL="0" indent="0" algn="l">
              <a:buNone/>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acini</a:t>
            </a:r>
            <a:r>
              <a:rPr lang="en-US" dirty="0">
                <a:latin typeface="Times New Roman" panose="02020603050405020304" pitchFamily="18" charset="0"/>
                <a:cs typeface="Times New Roman" panose="02020603050405020304" pitchFamily="18" charset="0"/>
              </a:rPr>
              <a:t> cells form the parenchyma of the gland which secrete the pancreatic juice.</a:t>
            </a: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05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494"/>
            <a:ext cx="7467600" cy="85725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Exocrine pancreas </a:t>
            </a:r>
            <a:br>
              <a:rPr lang="en-US" b="1" dirty="0">
                <a:solidFill>
                  <a:srgbClr val="FF0000"/>
                </a:solidFill>
                <a:latin typeface="Times New Roman" panose="02020603050405020304" pitchFamily="18" charset="0"/>
                <a:cs typeface="Times New Roman" panose="02020603050405020304" pitchFamily="18" charset="0"/>
              </a:rPr>
            </a:br>
            <a:endParaRPr lang="ar-IQ"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00151"/>
            <a:ext cx="3682752" cy="3394472"/>
          </a:xfrm>
        </p:spPr>
        <p:txBody>
          <a:bodyPr>
            <a:normAutofit/>
          </a:bodyPr>
          <a:lstStyle/>
          <a:p>
            <a:pPr marL="0" indent="0" algn="l">
              <a:buNone/>
            </a:pPr>
            <a:r>
              <a:rPr lang="en-US" sz="2400" dirty="0">
                <a:latin typeface="Times New Roman" panose="02020603050405020304" pitchFamily="18" charset="0"/>
                <a:cs typeface="Times New Roman" panose="02020603050405020304" pitchFamily="18" charset="0"/>
              </a:rPr>
              <a:t> *It is a compound </a:t>
            </a:r>
            <a:r>
              <a:rPr lang="en-US" sz="2400" dirty="0" err="1">
                <a:latin typeface="Times New Roman" panose="02020603050405020304" pitchFamily="18" charset="0"/>
                <a:cs typeface="Times New Roman" panose="02020603050405020304" pitchFamily="18" charset="0"/>
              </a:rPr>
              <a:t>tubuloalveolar</a:t>
            </a:r>
            <a:r>
              <a:rPr lang="en-US" sz="2400" dirty="0">
                <a:latin typeface="Times New Roman" panose="02020603050405020304" pitchFamily="18" charset="0"/>
                <a:cs typeface="Times New Roman" panose="02020603050405020304" pitchFamily="18" charset="0"/>
              </a:rPr>
              <a:t> gland.• Composed of:</a:t>
            </a:r>
          </a:p>
          <a:p>
            <a:pPr marL="0" indent="0" algn="l">
              <a:buNone/>
            </a:pPr>
            <a:r>
              <a:rPr lang="en-US" sz="2400" dirty="0">
                <a:latin typeface="Times New Roman" panose="02020603050405020304" pitchFamily="18" charset="0"/>
                <a:cs typeface="Times New Roman" panose="02020603050405020304" pitchFamily="18" charset="0"/>
              </a:rPr>
              <a:t>1- Pancreatic </a:t>
            </a:r>
            <a:r>
              <a:rPr lang="en-US" sz="2400" dirty="0" err="1">
                <a:latin typeface="Times New Roman" panose="02020603050405020304" pitchFamily="18" charset="0"/>
                <a:cs typeface="Times New Roman" panose="02020603050405020304" pitchFamily="18" charset="0"/>
              </a:rPr>
              <a:t>acini</a:t>
            </a:r>
            <a:r>
              <a:rPr lang="en-US" sz="2400" dirty="0">
                <a:latin typeface="Times New Roman" panose="02020603050405020304" pitchFamily="18" charset="0"/>
                <a:cs typeface="Times New Roman" panose="02020603050405020304" pitchFamily="18" charset="0"/>
              </a:rPr>
              <a:t>.</a:t>
            </a:r>
          </a:p>
          <a:p>
            <a:pPr marL="0" indent="0" algn="l">
              <a:buNone/>
            </a:pPr>
            <a:r>
              <a:rPr lang="en-US" sz="2400" dirty="0">
                <a:latin typeface="Times New Roman" panose="02020603050405020304" pitchFamily="18" charset="0"/>
                <a:cs typeface="Times New Roman" panose="02020603050405020304" pitchFamily="18" charset="0"/>
              </a:rPr>
              <a:t>2-Duct system</a:t>
            </a:r>
            <a:endParaRPr lang="ar-IQ"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491630"/>
            <a:ext cx="4445328" cy="3099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024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Pancreatic </a:t>
            </a:r>
            <a:r>
              <a:rPr lang="en-US" dirty="0" err="1">
                <a:solidFill>
                  <a:srgbClr val="FF0000"/>
                </a:solidFill>
                <a:latin typeface="Times New Roman" panose="02020603050405020304" pitchFamily="18" charset="0"/>
                <a:cs typeface="Times New Roman" panose="02020603050405020304" pitchFamily="18" charset="0"/>
              </a:rPr>
              <a:t>acini</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00150"/>
            <a:ext cx="4834880" cy="3747864"/>
          </a:xfrm>
        </p:spPr>
        <p:txBody>
          <a:bodyPr>
            <a:normAutofit fontScale="62500" lnSpcReduction="20000"/>
          </a:bodyPr>
          <a:lstStyle/>
          <a:p>
            <a:pPr marL="0" indent="0" algn="l">
              <a:buNone/>
            </a:pPr>
            <a:r>
              <a:rPr lang="en-US" dirty="0">
                <a:latin typeface="Times New Roman" panose="02020603050405020304" pitchFamily="18" charset="0"/>
                <a:cs typeface="Times New Roman" panose="02020603050405020304" pitchFamily="18" charset="0"/>
              </a:rPr>
              <a:t>They are serous </a:t>
            </a:r>
            <a:r>
              <a:rPr lang="en-US" dirty="0" err="1">
                <a:latin typeface="Times New Roman" panose="02020603050405020304" pitchFamily="18" charset="0"/>
                <a:cs typeface="Times New Roman" panose="02020603050405020304" pitchFamily="18" charset="0"/>
              </a:rPr>
              <a:t>acini</a:t>
            </a:r>
            <a:r>
              <a:rPr lang="en-US" dirty="0">
                <a:latin typeface="Times New Roman" panose="02020603050405020304" pitchFamily="18" charset="0"/>
                <a:cs typeface="Times New Roman" panose="02020603050405020304" pitchFamily="18" charset="0"/>
              </a:rPr>
              <a:t>, similar to those of salivary glands (lined by pyramidal cells, with basal </a:t>
            </a:r>
            <a:r>
              <a:rPr lang="en-US" dirty="0" err="1">
                <a:latin typeface="Times New Roman" panose="02020603050405020304" pitchFamily="18" charset="0"/>
                <a:cs typeface="Times New Roman" panose="02020603050405020304" pitchFamily="18" charset="0"/>
              </a:rPr>
              <a:t>basophilia</a:t>
            </a:r>
            <a:r>
              <a:rPr lang="en-US" dirty="0">
                <a:latin typeface="Times New Roman" panose="02020603050405020304" pitchFamily="18" charset="0"/>
                <a:cs typeface="Times New Roman" panose="02020603050405020304" pitchFamily="18" charset="0"/>
              </a:rPr>
              <a:t> due to abundant </a:t>
            </a:r>
            <a:r>
              <a:rPr lang="en-US" dirty="0" err="1">
                <a:latin typeface="Times New Roman" panose="02020603050405020304" pitchFamily="18" charset="0"/>
                <a:cs typeface="Times New Roman" panose="02020603050405020304" pitchFamily="18" charset="0"/>
              </a:rPr>
              <a:t>rER</a:t>
            </a:r>
            <a:r>
              <a:rPr lang="en-US" dirty="0">
                <a:latin typeface="Times New Roman" panose="02020603050405020304" pitchFamily="18" charset="0"/>
                <a:cs typeface="Times New Roman" panose="02020603050405020304" pitchFamily="18" charset="0"/>
              </a:rPr>
              <a:t> &amp; apical </a:t>
            </a:r>
            <a:r>
              <a:rPr lang="en-US" dirty="0" err="1">
                <a:latin typeface="Times New Roman" panose="02020603050405020304" pitchFamily="18" charset="0"/>
                <a:cs typeface="Times New Roman" panose="02020603050405020304" pitchFamily="18" charset="0"/>
              </a:rPr>
              <a:t>acidophilia</a:t>
            </a:r>
            <a:r>
              <a:rPr lang="en-US" dirty="0">
                <a:latin typeface="Times New Roman" panose="02020603050405020304" pitchFamily="18" charset="0"/>
                <a:cs typeface="Times New Roman" panose="02020603050405020304" pitchFamily="18" charset="0"/>
              </a:rPr>
              <a:t> due to zymogen granules), but differ in being:</a:t>
            </a:r>
          </a:p>
          <a:p>
            <a:pPr marL="0" indent="0" algn="l">
              <a:buNone/>
            </a:pPr>
            <a:r>
              <a:rPr lang="en-US" dirty="0">
                <a:latin typeface="Times New Roman" panose="02020603050405020304" pitchFamily="18" charset="0"/>
                <a:cs typeface="Times New Roman" panose="02020603050405020304" pitchFamily="18" charset="0"/>
              </a:rPr>
              <a:t>-Oval in </a:t>
            </a:r>
            <a:r>
              <a:rPr lang="en-US" dirty="0" err="1">
                <a:latin typeface="Times New Roman" panose="02020603050405020304" pitchFamily="18" charset="0"/>
                <a:cs typeface="Times New Roman" panose="02020603050405020304" pitchFamily="18" charset="0"/>
              </a:rPr>
              <a:t>shape.Larger</a:t>
            </a:r>
            <a:r>
              <a:rPr lang="en-US" dirty="0">
                <a:latin typeface="Times New Roman" panose="02020603050405020304" pitchFamily="18" charset="0"/>
                <a:cs typeface="Times New Roman" panose="02020603050405020304" pitchFamily="18" charset="0"/>
              </a:rPr>
              <a:t> in size.</a:t>
            </a:r>
          </a:p>
          <a:p>
            <a:pPr marL="0" indent="0" algn="l">
              <a:buNone/>
            </a:pPr>
            <a:r>
              <a:rPr lang="en-US" dirty="0">
                <a:latin typeface="Times New Roman" panose="02020603050405020304" pitchFamily="18" charset="0"/>
                <a:cs typeface="Times New Roman" panose="02020603050405020304" pitchFamily="18" charset="0"/>
              </a:rPr>
              <a:t>-Without </a:t>
            </a:r>
            <a:r>
              <a:rPr lang="en-US" dirty="0" err="1">
                <a:latin typeface="Times New Roman" panose="02020603050405020304" pitchFamily="18" charset="0"/>
                <a:cs typeface="Times New Roman" panose="02020603050405020304" pitchFamily="18" charset="0"/>
              </a:rPr>
              <a:t>myoepithelial</a:t>
            </a:r>
            <a:r>
              <a:rPr lang="en-US" dirty="0">
                <a:latin typeface="Times New Roman" panose="02020603050405020304" pitchFamily="18" charset="0"/>
                <a:cs typeface="Times New Roman" panose="02020603050405020304" pitchFamily="18" charset="0"/>
              </a:rPr>
              <a:t> cells.</a:t>
            </a:r>
          </a:p>
          <a:p>
            <a:pPr marL="0" indent="0" algn="l">
              <a:buNone/>
            </a:pPr>
            <a:r>
              <a:rPr lang="en-US" dirty="0">
                <a:latin typeface="Times New Roman" panose="02020603050405020304" pitchFamily="18" charset="0"/>
                <a:cs typeface="Times New Roman" panose="02020603050405020304" pitchFamily="18" charset="0"/>
              </a:rPr>
              <a:t>-Tightly packed, pressing against one another thus acquiring variable shapes.</a:t>
            </a:r>
          </a:p>
          <a:p>
            <a:pPr marL="0" indent="0" algn="l">
              <a:buNone/>
            </a:pPr>
            <a:r>
              <a:rPr lang="en-US" dirty="0">
                <a:latin typeface="Times New Roman" panose="02020603050405020304" pitchFamily="18" charset="0"/>
                <a:cs typeface="Times New Roman" panose="02020603050405020304" pitchFamily="18" charset="0"/>
              </a:rPr>
              <a:t>-Their lumen is lined by </a:t>
            </a:r>
            <a:r>
              <a:rPr lang="en-US" dirty="0" err="1">
                <a:latin typeface="Times New Roman" panose="02020603050405020304" pitchFamily="18" charset="0"/>
                <a:cs typeface="Times New Roman" panose="02020603050405020304" pitchFamily="18" charset="0"/>
              </a:rPr>
              <a:t>centroacinar</a:t>
            </a:r>
            <a:r>
              <a:rPr lang="en-US" dirty="0">
                <a:latin typeface="Times New Roman" panose="02020603050405020304" pitchFamily="18" charset="0"/>
                <a:cs typeface="Times New Roman" panose="02020603050405020304" pitchFamily="18" charset="0"/>
              </a:rPr>
              <a:t> cells, that represent the first part of the </a:t>
            </a:r>
            <a:r>
              <a:rPr lang="en-US" dirty="0" err="1">
                <a:latin typeface="Times New Roman" panose="02020603050405020304" pitchFamily="18" charset="0"/>
                <a:cs typeface="Times New Roman" panose="02020603050405020304" pitchFamily="18" charset="0"/>
              </a:rPr>
              <a:t>intralobular</a:t>
            </a:r>
            <a:r>
              <a:rPr lang="en-US" dirty="0">
                <a:latin typeface="Times New Roman" panose="02020603050405020304" pitchFamily="18" charset="0"/>
                <a:cs typeface="Times New Roman" panose="02020603050405020304" pitchFamily="18" charset="0"/>
              </a:rPr>
              <a:t> ducts (intercalated ducts), that is </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telescoped inside the lumen of </a:t>
            </a:r>
            <a:r>
              <a:rPr lang="en-US" dirty="0" err="1">
                <a:latin typeface="Times New Roman" panose="02020603050405020304" pitchFamily="18" charset="0"/>
                <a:cs typeface="Times New Roman" panose="02020603050405020304" pitchFamily="18" charset="0"/>
              </a:rPr>
              <a:t>acinus</a:t>
            </a:r>
            <a:r>
              <a:rPr lang="en-US" dirty="0">
                <a:latin typeface="Times New Roman" panose="02020603050405020304" pitchFamily="18" charset="0"/>
                <a:cs typeface="Times New Roman" panose="02020603050405020304" pitchFamily="18" charset="0"/>
              </a:rPr>
              <a:t>.</a:t>
            </a:r>
            <a:r>
              <a:rPr lang="ar-IQ"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1" y="1545636"/>
            <a:ext cx="3610479" cy="2484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50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Times New Roman" panose="02020603050405020304" pitchFamily="18" charset="0"/>
                <a:cs typeface="Times New Roman" panose="02020603050405020304" pitchFamily="18" charset="0"/>
              </a:rPr>
              <a:t>Pancreatic </a:t>
            </a:r>
            <a:r>
              <a:rPr lang="en-GB" dirty="0" err="1">
                <a:solidFill>
                  <a:srgbClr val="FF0000"/>
                </a:solidFill>
                <a:latin typeface="Times New Roman" panose="02020603050405020304" pitchFamily="18" charset="0"/>
                <a:cs typeface="Times New Roman" panose="02020603050405020304" pitchFamily="18" charset="0"/>
              </a:rPr>
              <a:t>acini</a:t>
            </a:r>
            <a:endParaRPr lang="ar-IQ"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63638"/>
            <a:ext cx="4176464"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Hiba\Downloads\WhatsApp Image 2023-10-21 at 10.18.42 AM.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2000"/>
                    </a14:imgEffect>
                  </a14:imgLayer>
                </a14:imgProps>
              </a:ext>
              <a:ext uri="{28A0092B-C50C-407E-A947-70E740481C1C}">
                <a14:useLocalDpi xmlns:a14="http://schemas.microsoft.com/office/drawing/2010/main" val="0"/>
              </a:ext>
            </a:extLst>
          </a:blip>
          <a:srcRect l="-1" t="25782" r="-5067"/>
          <a:stretch/>
        </p:blipFill>
        <p:spPr bwMode="auto">
          <a:xfrm>
            <a:off x="4756826" y="1563638"/>
            <a:ext cx="4118233"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0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Pancreatic ducts</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200150"/>
            <a:ext cx="4032448" cy="3675855"/>
          </a:xfrm>
        </p:spPr>
        <p:txBody>
          <a:bodyPr>
            <a:normAutofit/>
          </a:bodyPr>
          <a:lstStyle/>
          <a:p>
            <a:pPr marL="0" indent="0" algn="l">
              <a:buNone/>
            </a:pPr>
            <a:r>
              <a:rPr lang="en-US" sz="1800" b="1" dirty="0">
                <a:solidFill>
                  <a:srgbClr val="FF0000"/>
                </a:solidFill>
                <a:latin typeface="Times New Roman" panose="02020603050405020304" pitchFamily="18" charset="0"/>
                <a:cs typeface="Times New Roman" panose="02020603050405020304" pitchFamily="18" charset="0"/>
              </a:rPr>
              <a:t>1-The </a:t>
            </a:r>
            <a:r>
              <a:rPr lang="en-US" sz="1800" b="1" dirty="0" err="1">
                <a:solidFill>
                  <a:srgbClr val="FF0000"/>
                </a:solidFill>
                <a:latin typeface="Times New Roman" panose="02020603050405020304" pitchFamily="18" charset="0"/>
                <a:cs typeface="Times New Roman" panose="02020603050405020304" pitchFamily="18" charset="0"/>
              </a:rPr>
              <a:t>intralobular</a:t>
            </a:r>
            <a:r>
              <a:rPr lang="en-US" sz="1800" b="1" dirty="0">
                <a:solidFill>
                  <a:srgbClr val="FF0000"/>
                </a:solidFill>
                <a:latin typeface="Times New Roman" panose="02020603050405020304" pitchFamily="18" charset="0"/>
                <a:cs typeface="Times New Roman" panose="02020603050405020304" pitchFamily="18" charset="0"/>
              </a:rPr>
              <a:t> ducts </a:t>
            </a:r>
            <a:r>
              <a:rPr lang="en-US" sz="1800" dirty="0">
                <a:latin typeface="Times New Roman" panose="02020603050405020304" pitchFamily="18" charset="0"/>
                <a:cs typeface="Times New Roman" panose="02020603050405020304" pitchFamily="18" charset="0"/>
              </a:rPr>
              <a:t>(intercalated duct): its proximal part is forming the </a:t>
            </a:r>
            <a:r>
              <a:rPr lang="en-US" sz="1800" dirty="0" err="1">
                <a:latin typeface="Times New Roman" panose="02020603050405020304" pitchFamily="18" charset="0"/>
                <a:cs typeface="Times New Roman" panose="02020603050405020304" pitchFamily="18" charset="0"/>
              </a:rPr>
              <a:t>centroacinar</a:t>
            </a:r>
            <a:r>
              <a:rPr lang="en-US" sz="1800" dirty="0">
                <a:latin typeface="Times New Roman" panose="02020603050405020304" pitchFamily="18" charset="0"/>
                <a:cs typeface="Times New Roman" panose="02020603050405020304" pitchFamily="18" charset="0"/>
              </a:rPr>
              <a:t> cells. The remaining part is lined by low cuboidal cells.</a:t>
            </a:r>
          </a:p>
          <a:p>
            <a:pPr marL="0" indent="0" algn="l">
              <a:buNone/>
            </a:pPr>
            <a:r>
              <a:rPr lang="en-US" sz="1800" b="1" dirty="0">
                <a:solidFill>
                  <a:srgbClr val="FF0000"/>
                </a:solidFill>
                <a:latin typeface="Times New Roman" panose="02020603050405020304" pitchFamily="18" charset="0"/>
                <a:cs typeface="Times New Roman" panose="02020603050405020304" pitchFamily="18" charset="0"/>
              </a:rPr>
              <a:t>2- The interlobular ducts: </a:t>
            </a:r>
            <a:r>
              <a:rPr lang="en-US" sz="1800" dirty="0">
                <a:latin typeface="Times New Roman" panose="02020603050405020304" pitchFamily="18" charset="0"/>
                <a:cs typeface="Times New Roman" panose="02020603050405020304" pitchFamily="18" charset="0"/>
              </a:rPr>
              <a:t>lined by simple cuboidal then simple columnar cells.</a:t>
            </a:r>
          </a:p>
          <a:p>
            <a:pPr marL="0" indent="0" algn="l">
              <a:buNone/>
            </a:pPr>
            <a:r>
              <a:rPr lang="en-US" sz="1800" b="1" dirty="0">
                <a:solidFill>
                  <a:srgbClr val="FF0000"/>
                </a:solidFill>
                <a:latin typeface="Times New Roman" panose="02020603050405020304" pitchFamily="18" charset="0"/>
                <a:cs typeface="Times New Roman" panose="02020603050405020304" pitchFamily="18" charset="0"/>
              </a:rPr>
              <a:t>3- The main pancreatic duct: </a:t>
            </a:r>
            <a:r>
              <a:rPr lang="en-US" sz="1800" dirty="0">
                <a:latin typeface="Times New Roman" panose="02020603050405020304" pitchFamily="18" charset="0"/>
                <a:cs typeface="Times New Roman" panose="02020603050405020304" pitchFamily="18" charset="0"/>
              </a:rPr>
              <a:t>lined by simple columnar cells with goblet cells(similar to that of the duodenum where it opens)</a:t>
            </a:r>
            <a:endParaRPr lang="ar-IQ"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17987" r="4963"/>
          <a:stretch/>
        </p:blipFill>
        <p:spPr>
          <a:xfrm>
            <a:off x="4355976" y="1131590"/>
            <a:ext cx="4655222"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348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solidFill>
                  <a:srgbClr val="FF0000"/>
                </a:solidFill>
                <a:latin typeface="Times New Roman" panose="02020603050405020304" pitchFamily="18" charset="0"/>
                <a:cs typeface="Times New Roman" panose="02020603050405020304" pitchFamily="18" charset="0"/>
              </a:rPr>
              <a:t>Endocrine pancreas( islets of Langerhans)</a:t>
            </a:r>
            <a:endParaRPr lang="ar-IQ"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00151"/>
            <a:ext cx="3970784" cy="3394472"/>
          </a:xfrm>
        </p:spPr>
        <p:txBody>
          <a:bodyPr>
            <a:normAutofit/>
          </a:bodyPr>
          <a:lstStyle/>
          <a:p>
            <a:pPr marL="0" indent="0" algn="l">
              <a:buNone/>
            </a:pPr>
            <a:r>
              <a:rPr lang="en-US" sz="2000" dirty="0">
                <a:latin typeface="Times New Roman" panose="02020603050405020304" pitchFamily="18" charset="0"/>
                <a:cs typeface="Times New Roman" panose="02020603050405020304" pitchFamily="18" charset="0"/>
              </a:rPr>
              <a:t>The endocrine pancreas is responsible for the</a:t>
            </a:r>
          </a:p>
          <a:p>
            <a:pPr marL="0" indent="0" algn="l">
              <a:buNone/>
            </a:pPr>
            <a:r>
              <a:rPr lang="en-US" sz="2000" dirty="0">
                <a:latin typeface="Times New Roman" panose="02020603050405020304" pitchFamily="18" charset="0"/>
                <a:cs typeface="Times New Roman" panose="02020603050405020304" pitchFamily="18" charset="0"/>
              </a:rPr>
              <a:t>control of blood sugar concentrations, and isolated</a:t>
            </a:r>
          </a:p>
          <a:p>
            <a:pPr marL="0" indent="0" algn="l">
              <a:buNone/>
            </a:pPr>
            <a:r>
              <a:rPr lang="en-US" sz="2000" dirty="0">
                <a:latin typeface="Times New Roman" panose="02020603050405020304" pitchFamily="18" charset="0"/>
                <a:cs typeface="Times New Roman" panose="02020603050405020304" pitchFamily="18" charset="0"/>
              </a:rPr>
              <a:t>groups of pale staining islet cells (pancreatic cells or</a:t>
            </a:r>
          </a:p>
          <a:p>
            <a:pPr marL="0" indent="0" algn="l">
              <a:buNone/>
            </a:pPr>
            <a:r>
              <a:rPr lang="en-US" sz="2000" dirty="0">
                <a:latin typeface="Times New Roman" panose="02020603050405020304" pitchFamily="18" charset="0"/>
                <a:cs typeface="Times New Roman" panose="02020603050405020304" pitchFamily="18" charset="0"/>
              </a:rPr>
              <a:t>the islets of Langerhans) are found scattered among </a:t>
            </a:r>
            <a:r>
              <a:rPr lang="en-GB" sz="2000" dirty="0">
                <a:latin typeface="Times New Roman" panose="02020603050405020304" pitchFamily="18" charset="0"/>
                <a:cs typeface="Times New Roman" panose="02020603050405020304" pitchFamily="18" charset="0"/>
              </a:rPr>
              <a:t>the secretory units.</a:t>
            </a:r>
          </a:p>
          <a:p>
            <a:pPr marL="0" indent="0" algn="l">
              <a:buNone/>
            </a:pPr>
            <a:r>
              <a:rPr lang="en-GB" sz="2000" dirty="0">
                <a:latin typeface="Times New Roman" panose="02020603050405020304" pitchFamily="18" charset="0"/>
                <a:cs typeface="Times New Roman" panose="02020603050405020304" pitchFamily="18" charset="0"/>
              </a:rPr>
              <a:t>- More numerous in the head than the body and tail.</a:t>
            </a:r>
            <a:endParaRPr lang="ar-IQ"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4644008" y="1419622"/>
            <a:ext cx="4021370" cy="3136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445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rgbClr val="FF0000"/>
                </a:solidFill>
                <a:latin typeface="Times New Roman" panose="02020603050405020304" pitchFamily="18" charset="0"/>
                <a:cs typeface="Times New Roman" panose="02020603050405020304" pitchFamily="18" charset="0"/>
              </a:rPr>
              <a:t>Histological structures of islets of Langerhans</a:t>
            </a:r>
            <a:endParaRPr lang="ar-IQ"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00151"/>
            <a:ext cx="4618856" cy="3394472"/>
          </a:xfrm>
        </p:spPr>
        <p:txBody>
          <a:bodyPr>
            <a:normAutofit fontScale="92500"/>
          </a:bodyPr>
          <a:lstStyle/>
          <a:p>
            <a:pPr marL="0" indent="0" algn="l">
              <a:buNone/>
            </a:pPr>
            <a:r>
              <a:rPr lang="en-US" sz="2000" b="1" dirty="0">
                <a:solidFill>
                  <a:schemeClr val="tx2">
                    <a:lumMod val="60000"/>
                    <a:lumOff val="40000"/>
                  </a:schemeClr>
                </a:solidFill>
                <a:latin typeface="Times New Roman" panose="02020603050405020304" pitchFamily="18" charset="0"/>
                <a:cs typeface="Times New Roman" panose="02020603050405020304" pitchFamily="18" charset="0"/>
              </a:rPr>
              <a:t>1-Stroma:</a:t>
            </a:r>
          </a:p>
          <a:p>
            <a:pPr marL="0" indent="0" algn="l">
              <a:buNone/>
            </a:pPr>
            <a:r>
              <a:rPr lang="en-US" sz="2000" dirty="0">
                <a:latin typeface="Times New Roman" panose="02020603050405020304" pitchFamily="18" charset="0"/>
                <a:cs typeface="Times New Roman" panose="02020603050405020304" pitchFamily="18" charset="0"/>
              </a:rPr>
              <a:t>➤ Supported by network of reticular fibers.</a:t>
            </a:r>
          </a:p>
          <a:p>
            <a:pPr marL="0" indent="0" algn="l">
              <a:buNone/>
            </a:pPr>
            <a:r>
              <a:rPr lang="en-US" sz="2000" b="1" dirty="0">
                <a:solidFill>
                  <a:schemeClr val="tx2">
                    <a:lumMod val="60000"/>
                    <a:lumOff val="40000"/>
                  </a:schemeClr>
                </a:solidFill>
                <a:latin typeface="Times New Roman" panose="02020603050405020304" pitchFamily="18" charset="0"/>
                <a:cs typeface="Times New Roman" panose="02020603050405020304" pitchFamily="18" charset="0"/>
              </a:rPr>
              <a:t>2-Parenchyma:• </a:t>
            </a:r>
          </a:p>
          <a:p>
            <a:pPr marL="0" indent="0" algn="l">
              <a:buNone/>
            </a:pPr>
            <a:r>
              <a:rPr lang="en-US" sz="2000" b="1" dirty="0">
                <a:solidFill>
                  <a:srgbClr val="FF0000"/>
                </a:solidFill>
                <a:latin typeface="Times New Roman" panose="02020603050405020304" pitchFamily="18" charset="0"/>
                <a:cs typeface="Times New Roman" panose="02020603050405020304" pitchFamily="18" charset="0"/>
              </a:rPr>
              <a:t>LM: </a:t>
            </a:r>
          </a:p>
          <a:p>
            <a:pPr marL="0" indent="0" algn="l">
              <a:buNone/>
            </a:pPr>
            <a:r>
              <a:rPr lang="en-US" sz="2000" dirty="0">
                <a:latin typeface="Times New Roman" panose="02020603050405020304" pitchFamily="18" charset="0"/>
                <a:cs typeface="Times New Roman" panose="02020603050405020304" pitchFamily="18" charset="0"/>
              </a:rPr>
              <a:t>Shape of the cells: polygonal with pale basophilic cytoplasm.</a:t>
            </a:r>
          </a:p>
          <a:p>
            <a:pPr marL="0" indent="0" algn="l">
              <a:buNone/>
            </a:pPr>
            <a:r>
              <a:rPr lang="en-US" sz="2000" dirty="0">
                <a:latin typeface="Times New Roman" panose="02020603050405020304" pitchFamily="18" charset="0"/>
                <a:cs typeface="Times New Roman" panose="02020603050405020304" pitchFamily="18" charset="0"/>
              </a:rPr>
              <a:t>Arrangement  as in a short cords and separated by network of fenestrated blood capillaries.</a:t>
            </a:r>
          </a:p>
          <a:p>
            <a:pPr marL="0" indent="0" algn="l">
              <a:buNone/>
            </a:pPr>
            <a:r>
              <a:rPr lang="en-US" sz="2000" dirty="0">
                <a:latin typeface="Times New Roman" panose="02020603050405020304" pitchFamily="18" charset="0"/>
                <a:cs typeface="Times New Roman" panose="02020603050405020304" pitchFamily="18" charset="0"/>
              </a:rPr>
              <a:t>.</a:t>
            </a:r>
            <a:endParaRPr lang="ar-IQ"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4860032" y="1491630"/>
            <a:ext cx="3901398" cy="3096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0743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448</TotalTime>
  <Words>969</Words>
  <Application>Microsoft Office PowerPoint</Application>
  <PresentationFormat>عرض على الشاشة (16:9)</PresentationFormat>
  <Paragraphs>94</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Office Theme</vt:lpstr>
      <vt:lpstr>Histology of pancreas </vt:lpstr>
      <vt:lpstr>Anatomically </vt:lpstr>
      <vt:lpstr>Histological of pancreas  </vt:lpstr>
      <vt:lpstr>Exocrine pancreas  </vt:lpstr>
      <vt:lpstr>Pancreatic acini</vt:lpstr>
      <vt:lpstr>Pancreatic acini</vt:lpstr>
      <vt:lpstr>Pancreatic ducts</vt:lpstr>
      <vt:lpstr>Endocrine pancreas( islets of Langerhans)</vt:lpstr>
      <vt:lpstr>Histological structures of islets of Langerhans</vt:lpstr>
      <vt:lpstr>Histological structures of islets of Langerhans</vt:lpstr>
      <vt:lpstr>Types of cells of islets of Langerhans</vt:lpstr>
      <vt:lpstr> 1-A or alpha cells</vt:lpstr>
      <vt:lpstr>  2- B or Beta cells </vt:lpstr>
      <vt:lpstr>3- D or delta cells</vt:lpstr>
      <vt:lpstr>4-F cells (PP)</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Hiba</dc:creator>
  <cp:lastModifiedBy>مستخدم ضيف</cp:lastModifiedBy>
  <cp:revision>35</cp:revision>
  <dcterms:created xsi:type="dcterms:W3CDTF">2023-10-21T06:02:16Z</dcterms:created>
  <dcterms:modified xsi:type="dcterms:W3CDTF">2023-10-21T15:23:09Z</dcterms:modified>
</cp:coreProperties>
</file>